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sldIdLst>
    <p:sldId id="256" r:id="rId2"/>
  </p:sldIdLst>
  <p:sldSz cx="36576000" cy="6858000"/>
  <p:notesSz cx="54864000" cy="36576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23"/>
    <p:restoredTop sz="94610"/>
  </p:normalViewPr>
  <p:slideViewPr>
    <p:cSldViewPr snapToGrid="0" snapToObjects="1">
      <p:cViewPr>
        <p:scale>
          <a:sx n="222" d="100"/>
          <a:sy n="222" d="100"/>
        </p:scale>
        <p:origin x="-28600" y="-696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autoTitleDeleted val="1"/>
    <c:plotArea>
      <c:layout/>
      <c:barChart>
        <c:barDir val="col"/>
        <c:grouping val="clustered"/>
        <c:varyColors val="0"/>
        <c:ser>
          <c:idx val="0"/>
          <c:order val="0"/>
          <c:tx>
            <c:strRef>
              <c:f>Sheet1!$B$1</c:f>
              <c:strCache>
                <c:ptCount val="1"/>
                <c:pt idx="0">
                  <c:v>C-index (Neural Cox)</c:v>
                </c:pt>
              </c:strCache>
            </c:strRef>
          </c:tx>
          <c:spPr>
            <a:solidFill>
              <a:srgbClr val="AAAAAA"/>
            </a:solidFill>
            <a:effectLst/>
          </c:spPr>
          <c:invertIfNegative val="0"/>
          <c:dPt>
            <c:idx val="0"/>
            <c:invertIfNegative val="0"/>
            <c:bubble3D val="0"/>
            <c:extLst>
              <c:ext xmlns:c16="http://schemas.microsoft.com/office/drawing/2014/chart" uri="{C3380CC4-5D6E-409C-BE32-E72D297353CC}">
                <c16:uniqueId val="{00000001-D1CB-6F42-86B5-B19497B81961}"/>
              </c:ext>
            </c:extLst>
          </c:dPt>
          <c:dPt>
            <c:idx val="1"/>
            <c:invertIfNegative val="0"/>
            <c:bubble3D val="0"/>
            <c:spPr>
              <a:solidFill>
                <a:srgbClr val="FDB913"/>
              </a:solidFill>
              <a:effectLst/>
            </c:spPr>
            <c:extLst>
              <c:ext xmlns:c16="http://schemas.microsoft.com/office/drawing/2014/chart" uri="{C3380CC4-5D6E-409C-BE32-E72D297353CC}">
                <c16:uniqueId val="{00000003-D1CB-6F42-86B5-B19497B81961}"/>
              </c:ext>
            </c:extLst>
          </c:dPt>
          <c:dPt>
            <c:idx val="2"/>
            <c:invertIfNegative val="0"/>
            <c:bubble3D val="0"/>
            <c:spPr>
              <a:solidFill>
                <a:srgbClr val="2E5F3E"/>
              </a:solidFill>
              <a:effectLst/>
            </c:spPr>
            <c:extLst>
              <c:ext xmlns:c16="http://schemas.microsoft.com/office/drawing/2014/chart" uri="{C3380CC4-5D6E-409C-BE32-E72D297353CC}">
                <c16:uniqueId val="{00000005-D1CB-6F42-86B5-B19497B81961}"/>
              </c:ext>
            </c:extLst>
          </c:dPt>
          <c:dPt>
            <c:idx val="3"/>
            <c:invertIfNegative val="0"/>
            <c:bubble3D val="0"/>
            <c:spPr>
              <a:solidFill>
                <a:srgbClr val="1A5632"/>
              </a:solidFill>
              <a:effectLst/>
            </c:spPr>
            <c:extLst>
              <c:ext xmlns:c16="http://schemas.microsoft.com/office/drawing/2014/chart" uri="{C3380CC4-5D6E-409C-BE32-E72D297353CC}">
                <c16:uniqueId val="{00000007-D1CB-6F42-86B5-B19497B81961}"/>
              </c:ext>
            </c:extLst>
          </c:dPt>
          <c:dLbls>
            <c:numFmt formatCode="#,##0" sourceLinked="0"/>
            <c:spPr>
              <a:noFill/>
              <a:ln>
                <a:noFill/>
              </a:ln>
              <a:effectLst/>
            </c:spPr>
            <c:txPr>
              <a:bodyPr/>
              <a:lstStyle/>
              <a:p>
                <a:pPr>
                  <a:defRPr sz="2200" b="0" i="0" u="none" strike="noStrike">
                    <a:solidFill>
                      <a:srgbClr val="111111"/>
                    </a:solidFill>
                    <a:latin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TMAE
alone</c:v>
                </c:pt>
                <c:pt idx="1">
                  <c:v>TMAE
+ SM</c:v>
                </c:pt>
                <c:pt idx="2">
                  <c:v>TMAE
+ SM + R</c:v>
                </c:pt>
                <c:pt idx="3">
                  <c:v>TMAE
+ SM + R + C</c:v>
                </c:pt>
              </c:strCache>
            </c:strRef>
          </c:cat>
          <c:val>
            <c:numRef>
              <c:f>Sheet1!$B$2:$B$5</c:f>
              <c:numCache>
                <c:formatCode>General</c:formatCode>
                <c:ptCount val="4"/>
                <c:pt idx="0">
                  <c:v>0.60299999999999998</c:v>
                </c:pt>
                <c:pt idx="1">
                  <c:v>0.63600000000000001</c:v>
                </c:pt>
                <c:pt idx="2">
                  <c:v>0.63800000000000001</c:v>
                </c:pt>
                <c:pt idx="3">
                  <c:v>0.64100000000000001</c:v>
                </c:pt>
              </c:numCache>
            </c:numRef>
          </c:val>
          <c:extLst>
            <c:ext xmlns:c16="http://schemas.microsoft.com/office/drawing/2014/chart" uri="{C3380CC4-5D6E-409C-BE32-E72D297353CC}">
              <c16:uniqueId val="{00000008-D1CB-6F42-86B5-B19497B81961}"/>
            </c:ext>
          </c:extLst>
        </c:ser>
        <c:dLbls>
          <c:showLegendKey val="0"/>
          <c:showVal val="1"/>
          <c:showCatName val="0"/>
          <c:showSerName val="0"/>
          <c:showPercent val="0"/>
          <c:showBubbleSize val="0"/>
        </c:dLbls>
        <c:gapWidth val="150"/>
        <c:axId val="2094734554"/>
        <c:axId val="2094734552"/>
      </c:b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2000" b="0" i="0" u="none" strike="noStrike">
                <a:solidFill>
                  <a:srgbClr val="333333"/>
                </a:solidFill>
                <a:latin typeface="Arial"/>
              </a:defRPr>
            </a:pPr>
            <a:endParaRPr lang="en-US"/>
          </a:p>
        </c:txPr>
        <c:crossAx val="2094734552"/>
        <c:crosses val="autoZero"/>
        <c:auto val="1"/>
        <c:lblAlgn val="ctr"/>
        <c:lblOffset val="100"/>
        <c:noMultiLvlLbl val="1"/>
      </c:catAx>
      <c:valAx>
        <c:axId val="2094734552"/>
        <c:scaling>
          <c:orientation val="minMax"/>
          <c:max val="0.66"/>
          <c:min val="0.57999999999999996"/>
        </c:scaling>
        <c:delete val="0"/>
        <c:axPos val="l"/>
        <c:majorGridlines>
          <c:spPr>
            <a:ln w="6350" cap="flat">
              <a:solidFill>
                <a:srgbClr val="E0E0E0"/>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2000" b="0" i="0" u="none" strike="noStrike">
                <a:solidFill>
                  <a:srgbClr val="333333"/>
                </a:solidFill>
                <a:latin typeface="Arial"/>
              </a:defRPr>
            </a:pPr>
            <a:endParaRPr lang="en-US"/>
          </a:p>
        </c:txPr>
        <c:crossAx val="2094734554"/>
        <c:crosses val="autoZero"/>
        <c:crossBetween val="between"/>
      </c:valAx>
      <c:spPr>
        <a:noFill/>
        <a:ln>
          <a:noFill/>
        </a:ln>
        <a:effectLst/>
      </c:spPr>
    </c:plotArea>
    <c:plotVisOnly val="1"/>
    <c:dispBlanksAs val="span"/>
    <c:showDLblsOverMax val="1"/>
  </c:chart>
  <c:spPr>
    <a:solidFill>
      <a:srgbClr val="FFFFFF"/>
    </a:solid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23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chart" Target="../charts/chart1.xml"/><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E8E8E8"/>
        </a:solidFill>
        <a:effectLst/>
      </p:bgPr>
    </p:bg>
    <p:spTree>
      <p:nvGrpSpPr>
        <p:cNvPr id="1" name=""/>
        <p:cNvGrpSpPr/>
        <p:nvPr/>
      </p:nvGrpSpPr>
      <p:grpSpPr>
        <a:xfrm>
          <a:off x="0" y="0"/>
          <a:ext cx="0" cy="0"/>
          <a:chOff x="0" y="0"/>
          <a:chExt cx="0" cy="0"/>
        </a:xfrm>
      </p:grpSpPr>
      <p:sp>
        <p:nvSpPr>
          <p:cNvPr id="2" name="Shape 0"/>
          <p:cNvSpPr/>
          <p:nvPr/>
        </p:nvSpPr>
        <p:spPr>
          <a:xfrm>
            <a:off x="0" y="0"/>
            <a:ext cx="36576000" cy="5303520"/>
          </a:xfrm>
          <a:prstGeom prst="rect">
            <a:avLst/>
          </a:prstGeom>
          <a:solidFill>
            <a:srgbClr val="1A5632"/>
          </a:solidFill>
          <a:ln w="12700">
            <a:solidFill>
              <a:srgbClr val="1A5632"/>
            </a:solidFill>
            <a:prstDash val="solid"/>
          </a:ln>
        </p:spPr>
        <p:txBody>
          <a:bodyPr/>
          <a:lstStyle/>
          <a:p>
            <a:endParaRPr lang="en-US"/>
          </a:p>
        </p:txBody>
      </p:sp>
      <p:sp>
        <p:nvSpPr>
          <p:cNvPr id="3" name="Shape 1"/>
          <p:cNvSpPr/>
          <p:nvPr/>
        </p:nvSpPr>
        <p:spPr>
          <a:xfrm>
            <a:off x="0" y="5074920"/>
            <a:ext cx="36576000" cy="228600"/>
          </a:xfrm>
          <a:prstGeom prst="rect">
            <a:avLst/>
          </a:prstGeom>
          <a:solidFill>
            <a:srgbClr val="FDB913"/>
          </a:solidFill>
          <a:ln w="12700">
            <a:solidFill>
              <a:srgbClr val="FDB913"/>
            </a:solidFill>
            <a:prstDash val="solid"/>
          </a:ln>
        </p:spPr>
        <p:txBody>
          <a:bodyPr/>
          <a:lstStyle/>
          <a:p>
            <a:endParaRPr lang="en-US"/>
          </a:p>
        </p:txBody>
      </p:sp>
      <p:sp>
        <p:nvSpPr>
          <p:cNvPr id="4" name="Text 2"/>
          <p:cNvSpPr/>
          <p:nvPr/>
        </p:nvSpPr>
        <p:spPr>
          <a:xfrm>
            <a:off x="365760" y="256032"/>
            <a:ext cx="26974800" cy="3017520"/>
          </a:xfrm>
          <a:prstGeom prst="rect">
            <a:avLst/>
          </a:prstGeom>
          <a:noFill/>
          <a:ln/>
        </p:spPr>
        <p:txBody>
          <a:bodyPr wrap="square" lIns="0" tIns="0" rIns="0" bIns="0" rtlCol="0" anchor="ctr"/>
          <a:lstStyle/>
          <a:p>
            <a:pPr marL="0" indent="0">
              <a:buNone/>
            </a:pPr>
            <a:r>
              <a:rPr lang="en-US" sz="9600" b="1" dirty="0">
                <a:solidFill>
                  <a:srgbClr val="FFFFFF"/>
                </a:solidFill>
                <a:latin typeface="Calibri" pitchFamily="34" charset="0"/>
                <a:ea typeface="Calibri" pitchFamily="34" charset="-122"/>
                <a:cs typeface="Calibri" pitchFamily="34" charset="-120"/>
              </a:rPr>
              <a:t>Structured Proxy Features for Multimodal NSCLC</a:t>
            </a:r>
            <a:endParaRPr lang="en-US" sz="9600" dirty="0"/>
          </a:p>
          <a:p>
            <a:pPr marL="0" indent="0">
              <a:buNone/>
            </a:pPr>
            <a:r>
              <a:rPr lang="en-US" sz="9600" b="1" dirty="0">
                <a:solidFill>
                  <a:srgbClr val="FFFFFF"/>
                </a:solidFill>
                <a:latin typeface="Calibri" pitchFamily="34" charset="0"/>
                <a:ea typeface="Calibri" pitchFamily="34" charset="-122"/>
                <a:cs typeface="Calibri" pitchFamily="34" charset="-120"/>
              </a:rPr>
              <a:t>Survival Prediction from Pretreatment CT</a:t>
            </a:r>
            <a:endParaRPr lang="en-US" sz="9600" dirty="0"/>
          </a:p>
        </p:txBody>
      </p:sp>
      <p:sp>
        <p:nvSpPr>
          <p:cNvPr id="5" name="Text 3"/>
          <p:cNvSpPr/>
          <p:nvPr/>
        </p:nvSpPr>
        <p:spPr>
          <a:xfrm>
            <a:off x="365760" y="3246120"/>
            <a:ext cx="27432000" cy="841248"/>
          </a:xfrm>
          <a:prstGeom prst="rect">
            <a:avLst/>
          </a:prstGeom>
          <a:noFill/>
          <a:ln/>
        </p:spPr>
        <p:txBody>
          <a:bodyPr wrap="square" lIns="0" tIns="0" rIns="0" bIns="0" rtlCol="0" anchor="t"/>
          <a:lstStyle/>
          <a:p>
            <a:pPr marL="0" indent="0">
              <a:buNone/>
            </a:pPr>
            <a:r>
              <a:rPr lang="en-US" sz="4800" dirty="0">
                <a:solidFill>
                  <a:srgbClr val="FDB913"/>
                </a:solidFill>
                <a:latin typeface="Calibri" pitchFamily="34" charset="0"/>
                <a:ea typeface="Calibri" pitchFamily="34" charset="-122"/>
                <a:cs typeface="Calibri" pitchFamily="34" charset="-120"/>
              </a:rPr>
              <a:t>Huu Phong Nguyen</a:t>
            </a:r>
            <a:r>
              <a:rPr lang="en-US" sz="4800" baseline="30000" dirty="0">
                <a:solidFill>
                  <a:srgbClr val="FDB913"/>
                </a:solidFill>
                <a:latin typeface="Calibri" pitchFamily="34" charset="0"/>
                <a:ea typeface="Calibri" pitchFamily="34" charset="-122"/>
                <a:cs typeface="Calibri" pitchFamily="34" charset="-120"/>
              </a:rPr>
              <a:t>¹</a:t>
            </a:r>
            <a:r>
              <a:rPr lang="en-US" sz="4800" dirty="0">
                <a:solidFill>
                  <a:srgbClr val="FDB913"/>
                </a:solidFill>
                <a:latin typeface="Calibri" pitchFamily="34" charset="0"/>
                <a:ea typeface="Calibri" pitchFamily="34" charset="-122"/>
                <a:cs typeface="Calibri" pitchFamily="34" charset="-120"/>
              </a:rPr>
              <a:t>    Delower Hossain</a:t>
            </a:r>
            <a:r>
              <a:rPr lang="en-US" sz="4800" baseline="30000" dirty="0">
                <a:solidFill>
                  <a:srgbClr val="FDB913"/>
                </a:solidFill>
                <a:latin typeface="Calibri" pitchFamily="34" charset="0"/>
                <a:ea typeface="Calibri" pitchFamily="34" charset="-122"/>
                <a:cs typeface="Calibri" pitchFamily="34" charset="-120"/>
              </a:rPr>
              <a:t>²</a:t>
            </a:r>
            <a:r>
              <a:rPr lang="en-US" sz="4800" dirty="0">
                <a:solidFill>
                  <a:srgbClr val="FDB913"/>
                </a:solidFill>
                <a:latin typeface="Calibri" pitchFamily="34" charset="0"/>
                <a:ea typeface="Calibri" pitchFamily="34" charset="-122"/>
                <a:cs typeface="Calibri" pitchFamily="34" charset="-120"/>
              </a:rPr>
              <a:t>    Ehsan Saghapour</a:t>
            </a:r>
            <a:r>
              <a:rPr lang="en-US" sz="4800" baseline="30000" dirty="0">
                <a:solidFill>
                  <a:srgbClr val="FDB913"/>
                </a:solidFill>
                <a:latin typeface="Calibri" pitchFamily="34" charset="0"/>
                <a:ea typeface="Calibri" pitchFamily="34" charset="-122"/>
                <a:cs typeface="Calibri" pitchFamily="34" charset="-120"/>
              </a:rPr>
              <a:t>³</a:t>
            </a:r>
            <a:r>
              <a:rPr lang="en-US" sz="4800" dirty="0">
                <a:solidFill>
                  <a:srgbClr val="FDB913"/>
                </a:solidFill>
                <a:latin typeface="Calibri" pitchFamily="34" charset="0"/>
                <a:ea typeface="Calibri" pitchFamily="34" charset="-122"/>
                <a:cs typeface="Calibri" pitchFamily="34" charset="-120"/>
              </a:rPr>
              <a:t>    Zhandos Sembay</a:t>
            </a:r>
            <a:r>
              <a:rPr lang="en-US" sz="4800" baseline="30000" dirty="0">
                <a:solidFill>
                  <a:srgbClr val="FDB913"/>
                </a:solidFill>
                <a:latin typeface="Calibri" pitchFamily="34" charset="0"/>
                <a:ea typeface="Calibri" pitchFamily="34" charset="-122"/>
                <a:cs typeface="Calibri" pitchFamily="34" charset="-120"/>
              </a:rPr>
              <a:t>³</a:t>
            </a:r>
            <a:r>
              <a:rPr lang="en-US" sz="4800" dirty="0">
                <a:solidFill>
                  <a:srgbClr val="FDB913"/>
                </a:solidFill>
                <a:latin typeface="Calibri" pitchFamily="34" charset="0"/>
                <a:ea typeface="Calibri" pitchFamily="34" charset="-122"/>
                <a:cs typeface="Calibri" pitchFamily="34" charset="-120"/>
              </a:rPr>
              <a:t>    Jake Y. Chen</a:t>
            </a:r>
            <a:r>
              <a:rPr lang="en-US" sz="4800" baseline="30000" dirty="0">
                <a:solidFill>
                  <a:srgbClr val="FDB913"/>
                </a:solidFill>
                <a:latin typeface="Calibri" pitchFamily="34" charset="0"/>
                <a:ea typeface="Calibri" pitchFamily="34" charset="-122"/>
                <a:cs typeface="Calibri" pitchFamily="34" charset="-120"/>
              </a:rPr>
              <a:t>¹,²,³,*</a:t>
            </a:r>
            <a:endParaRPr lang="en-US" sz="4800" dirty="0"/>
          </a:p>
        </p:txBody>
      </p:sp>
      <p:sp>
        <p:nvSpPr>
          <p:cNvPr id="6" name="Text 4"/>
          <p:cNvSpPr/>
          <p:nvPr/>
        </p:nvSpPr>
        <p:spPr>
          <a:xfrm>
            <a:off x="365760" y="4133088"/>
            <a:ext cx="27432000" cy="640080"/>
          </a:xfrm>
          <a:prstGeom prst="rect">
            <a:avLst/>
          </a:prstGeom>
          <a:noFill/>
          <a:ln/>
        </p:spPr>
        <p:txBody>
          <a:bodyPr wrap="square" lIns="0" tIns="0" rIns="0" bIns="0" rtlCol="0" anchor="t"/>
          <a:lstStyle/>
          <a:p>
            <a:pPr marL="0" indent="0">
              <a:buNone/>
            </a:pPr>
            <a:r>
              <a:rPr lang="en-US" sz="3600" baseline="30000" dirty="0">
                <a:solidFill>
                  <a:srgbClr val="FFFFFF"/>
                </a:solidFill>
                <a:latin typeface="Calibri" pitchFamily="34" charset="0"/>
                <a:ea typeface="Calibri" pitchFamily="34" charset="-122"/>
                <a:cs typeface="Calibri" pitchFamily="34" charset="-120"/>
              </a:rPr>
              <a:t>¹</a:t>
            </a:r>
            <a:r>
              <a:rPr lang="en-US" sz="3600" dirty="0">
                <a:solidFill>
                  <a:srgbClr val="FFFFFF"/>
                </a:solidFill>
                <a:latin typeface="Calibri" pitchFamily="34" charset="0"/>
                <a:ea typeface="Calibri" pitchFamily="34" charset="-122"/>
                <a:cs typeface="Calibri" pitchFamily="34" charset="-120"/>
              </a:rPr>
              <a:t>Dept. Biomedical Informatics &amp; Data Science   </a:t>
            </a:r>
            <a:r>
              <a:rPr lang="en-US" sz="3600" baseline="30000" dirty="0">
                <a:solidFill>
                  <a:srgbClr val="FFFFFF"/>
                </a:solidFill>
                <a:latin typeface="Calibri" pitchFamily="34" charset="0"/>
                <a:ea typeface="Calibri" pitchFamily="34" charset="-122"/>
                <a:cs typeface="Calibri" pitchFamily="34" charset="-120"/>
              </a:rPr>
              <a:t>²</a:t>
            </a:r>
            <a:r>
              <a:rPr lang="en-US" sz="3600" dirty="0">
                <a:solidFill>
                  <a:srgbClr val="FFFFFF"/>
                </a:solidFill>
                <a:latin typeface="Calibri" pitchFamily="34" charset="0"/>
                <a:ea typeface="Calibri" pitchFamily="34" charset="-122"/>
                <a:cs typeface="Calibri" pitchFamily="34" charset="-120"/>
              </a:rPr>
              <a:t>Dept. Computer Science   </a:t>
            </a:r>
            <a:r>
              <a:rPr lang="en-US" sz="3600" baseline="30000" dirty="0">
                <a:solidFill>
                  <a:srgbClr val="FFFFFF"/>
                </a:solidFill>
                <a:latin typeface="Calibri" pitchFamily="34" charset="0"/>
                <a:ea typeface="Calibri" pitchFamily="34" charset="-122"/>
                <a:cs typeface="Calibri" pitchFamily="34" charset="-120"/>
              </a:rPr>
              <a:t>³</a:t>
            </a:r>
            <a:r>
              <a:rPr lang="en-US" sz="3600" dirty="0">
                <a:solidFill>
                  <a:srgbClr val="FFFFFF"/>
                </a:solidFill>
                <a:latin typeface="Calibri" pitchFamily="34" charset="0"/>
                <a:ea typeface="Calibri" pitchFamily="34" charset="-122"/>
                <a:cs typeface="Calibri" pitchFamily="34" charset="-120"/>
              </a:rPr>
              <a:t>SPARC  —  University of Alabama at Birmingham (UAB)</a:t>
            </a:r>
            <a:endParaRPr lang="en-US" sz="3600" dirty="0"/>
          </a:p>
        </p:txBody>
      </p:sp>
      <p:pic>
        <p:nvPicPr>
          <p:cNvPr id="7" name="Image 0" descr="preencoded.png"/>
          <p:cNvPicPr>
            <a:picLocks noChangeAspect="1"/>
          </p:cNvPicPr>
          <p:nvPr/>
        </p:nvPicPr>
        <p:blipFill>
          <a:blip r:embed="rId3"/>
          <a:stretch>
            <a:fillRect/>
          </a:stretch>
        </p:blipFill>
        <p:spPr>
          <a:xfrm>
            <a:off x="30906720" y="457200"/>
            <a:ext cx="5303520" cy="1055164"/>
          </a:xfrm>
          <a:prstGeom prst="rect">
            <a:avLst/>
          </a:prstGeom>
        </p:spPr>
      </p:pic>
      <p:sp>
        <p:nvSpPr>
          <p:cNvPr id="8" name="Shape 5"/>
          <p:cNvSpPr/>
          <p:nvPr/>
        </p:nvSpPr>
        <p:spPr>
          <a:xfrm>
            <a:off x="30906720" y="1737360"/>
            <a:ext cx="5303520" cy="1691640"/>
          </a:xfrm>
          <a:prstGeom prst="rect">
            <a:avLst/>
          </a:prstGeom>
          <a:solidFill>
            <a:srgbClr val="FDB913"/>
          </a:solidFill>
          <a:ln w="12700">
            <a:solidFill>
              <a:srgbClr val="FDB913"/>
            </a:solidFill>
            <a:prstDash val="solid"/>
          </a:ln>
        </p:spPr>
        <p:txBody>
          <a:bodyPr/>
          <a:lstStyle/>
          <a:p>
            <a:endParaRPr lang="en-US"/>
          </a:p>
        </p:txBody>
      </p:sp>
      <p:sp>
        <p:nvSpPr>
          <p:cNvPr id="11" name="Shape 8"/>
          <p:cNvSpPr/>
          <p:nvPr/>
        </p:nvSpPr>
        <p:spPr>
          <a:xfrm>
            <a:off x="365760" y="5943600"/>
            <a:ext cx="11765280" cy="25237440"/>
          </a:xfrm>
          <a:prstGeom prst="rect">
            <a:avLst/>
          </a:prstGeom>
          <a:solidFill>
            <a:srgbClr val="FFFFFF"/>
          </a:solidFill>
          <a:ln w="7620">
            <a:solidFill>
              <a:srgbClr val="CCCCCC"/>
            </a:solidFill>
            <a:prstDash val="solid"/>
          </a:ln>
        </p:spPr>
        <p:txBody>
          <a:bodyPr/>
          <a:lstStyle/>
          <a:p>
            <a:endParaRPr lang="en-US"/>
          </a:p>
        </p:txBody>
      </p:sp>
      <p:sp>
        <p:nvSpPr>
          <p:cNvPr id="12" name="Shape 9"/>
          <p:cNvSpPr/>
          <p:nvPr/>
        </p:nvSpPr>
        <p:spPr>
          <a:xfrm>
            <a:off x="365760" y="5943600"/>
            <a:ext cx="11765280" cy="1051560"/>
          </a:xfrm>
          <a:prstGeom prst="rect">
            <a:avLst/>
          </a:prstGeom>
          <a:solidFill>
            <a:srgbClr val="1A5632"/>
          </a:solidFill>
          <a:ln w="12700">
            <a:solidFill>
              <a:srgbClr val="1A5632"/>
            </a:solidFill>
            <a:prstDash val="solid"/>
          </a:ln>
        </p:spPr>
        <p:txBody>
          <a:bodyPr/>
          <a:lstStyle/>
          <a:p>
            <a:endParaRPr lang="en-US"/>
          </a:p>
        </p:txBody>
      </p:sp>
      <p:sp>
        <p:nvSpPr>
          <p:cNvPr id="13" name="Text 10"/>
          <p:cNvSpPr/>
          <p:nvPr/>
        </p:nvSpPr>
        <p:spPr>
          <a:xfrm>
            <a:off x="621792" y="5943600"/>
            <a:ext cx="11253216" cy="1051560"/>
          </a:xfrm>
          <a:prstGeom prst="rect">
            <a:avLst/>
          </a:prstGeom>
          <a:noFill/>
          <a:ln/>
        </p:spPr>
        <p:txBody>
          <a:bodyPr wrap="square" lIns="0" tIns="0" rIns="0" bIns="0" rtlCol="0" anchor="ctr"/>
          <a:lstStyle/>
          <a:p>
            <a:pPr marL="0" indent="0">
              <a:buNone/>
            </a:pPr>
            <a:r>
              <a:rPr lang="en-US" sz="4400" b="1" dirty="0">
                <a:solidFill>
                  <a:srgbClr val="FFFFFF"/>
                </a:solidFill>
                <a:latin typeface="Calibri" pitchFamily="34" charset="0"/>
                <a:ea typeface="Calibri" pitchFamily="34" charset="-122"/>
                <a:cs typeface="Calibri" pitchFamily="34" charset="-120"/>
              </a:rPr>
              <a:t>TAKE-HOME MESSAGE</a:t>
            </a:r>
            <a:endParaRPr lang="en-US" sz="4400" dirty="0"/>
          </a:p>
        </p:txBody>
      </p:sp>
      <p:sp>
        <p:nvSpPr>
          <p:cNvPr id="14" name="Text 11"/>
          <p:cNvSpPr/>
          <p:nvPr/>
        </p:nvSpPr>
        <p:spPr>
          <a:xfrm>
            <a:off x="621792" y="7223760"/>
            <a:ext cx="11253216" cy="5760720"/>
          </a:xfrm>
          <a:prstGeom prst="rect">
            <a:avLst/>
          </a:prstGeom>
          <a:noFill/>
          <a:ln/>
        </p:spPr>
        <p:txBody>
          <a:bodyPr wrap="square" lIns="0" tIns="0" rIns="0" bIns="0" rtlCol="0" anchor="t"/>
          <a:lstStyle/>
          <a:p>
            <a:pPr marL="0" indent="0">
              <a:buNone/>
            </a:pPr>
            <a:r>
              <a:rPr lang="en-US" sz="3000" dirty="0">
                <a:solidFill>
                  <a:srgbClr val="222222"/>
                </a:solidFill>
                <a:latin typeface="Calibri" pitchFamily="34" charset="0"/>
                <a:ea typeface="Calibri" pitchFamily="34" charset="-122"/>
                <a:cs typeface="Calibri" pitchFamily="34" charset="-120"/>
              </a:rPr>
              <a:t>Compact CA-derived proxy features may encode complementary heterogeneity–morphology interactions beyond independent radiomic and CT-MAE descriptors.
Six simulation-derived features added to CT-MAE, radiomics, and clinical variables improved NSCLC survival ranking in this retrospective Lung1 experiment (n = 390).
Primary (locked) C-index: 0.641 · iAUC: 0.723. Exploratory coefficient-tuned C-index: 0.662 · iAUC: 0.748 (post-hoc, hypothesis-generating). Bootstrap CIs and external validation are needed.</a:t>
            </a:r>
            <a:endParaRPr lang="en-US" sz="3000" dirty="0"/>
          </a:p>
        </p:txBody>
      </p:sp>
      <p:sp>
        <p:nvSpPr>
          <p:cNvPr id="15" name="Text 12"/>
          <p:cNvSpPr/>
          <p:nvPr/>
        </p:nvSpPr>
        <p:spPr>
          <a:xfrm>
            <a:off x="621792" y="13213080"/>
            <a:ext cx="11253216" cy="1005840"/>
          </a:xfrm>
          <a:prstGeom prst="rect">
            <a:avLst/>
          </a:prstGeom>
          <a:noFill/>
          <a:ln/>
        </p:spPr>
        <p:txBody>
          <a:bodyPr wrap="square" lIns="0" tIns="0" rIns="0" bIns="0" rtlCol="0" anchor="t"/>
          <a:lstStyle/>
          <a:p>
            <a:pPr marL="0" indent="0">
              <a:buNone/>
            </a:pPr>
            <a:r>
              <a:rPr lang="en-US" sz="2600" b="1" dirty="0">
                <a:solidFill>
                  <a:srgbClr val="1A5632"/>
                </a:solidFill>
                <a:latin typeface="Calibri" pitchFamily="34" charset="0"/>
                <a:ea typeface="Calibri" pitchFamily="34" charset="-122"/>
                <a:cs typeface="Calibri" pitchFamily="34" charset="-120"/>
              </a:rPr>
              <a:t>Keywords: </a:t>
            </a:r>
            <a:r>
              <a:rPr lang="en-US" sz="2600" i="1" dirty="0">
                <a:solidFill>
                  <a:srgbClr val="333333"/>
                </a:solidFill>
                <a:latin typeface="Calibri" pitchFamily="34" charset="0"/>
                <a:ea typeface="Calibri" pitchFamily="34" charset="-122"/>
                <a:cs typeface="Calibri" pitchFamily="34" charset="-120"/>
              </a:rPr>
              <a:t>NSCLC  ·  survival analysis  ·  radiomics  ·  cellular automaton  ·  masked autoencoder  ·  multimodal fusion</a:t>
            </a:r>
            <a:endParaRPr lang="en-US" sz="2600" dirty="0"/>
          </a:p>
        </p:txBody>
      </p:sp>
      <p:sp>
        <p:nvSpPr>
          <p:cNvPr id="16" name="Shape 13"/>
          <p:cNvSpPr/>
          <p:nvPr/>
        </p:nvSpPr>
        <p:spPr>
          <a:xfrm>
            <a:off x="621792" y="14401800"/>
            <a:ext cx="11253216" cy="73152"/>
          </a:xfrm>
          <a:prstGeom prst="rect">
            <a:avLst/>
          </a:prstGeom>
          <a:solidFill>
            <a:srgbClr val="FDB913"/>
          </a:solidFill>
          <a:ln w="12700">
            <a:solidFill>
              <a:srgbClr val="FDB913"/>
            </a:solidFill>
            <a:prstDash val="solid"/>
          </a:ln>
        </p:spPr>
        <p:txBody>
          <a:bodyPr/>
          <a:lstStyle/>
          <a:p>
            <a:endParaRPr lang="en-US"/>
          </a:p>
        </p:txBody>
      </p:sp>
      <p:sp>
        <p:nvSpPr>
          <p:cNvPr id="17" name="Shape 14"/>
          <p:cNvSpPr/>
          <p:nvPr/>
        </p:nvSpPr>
        <p:spPr>
          <a:xfrm>
            <a:off x="621792" y="14602968"/>
            <a:ext cx="3629152" cy="5303520"/>
          </a:xfrm>
          <a:prstGeom prst="rect">
            <a:avLst/>
          </a:prstGeom>
          <a:solidFill>
            <a:srgbClr val="1A5632"/>
          </a:solidFill>
          <a:ln w="12700">
            <a:solidFill>
              <a:srgbClr val="1A5632"/>
            </a:solidFill>
            <a:prstDash val="solid"/>
          </a:ln>
        </p:spPr>
        <p:txBody>
          <a:bodyPr/>
          <a:lstStyle/>
          <a:p>
            <a:endParaRPr lang="en-US"/>
          </a:p>
        </p:txBody>
      </p:sp>
      <p:sp>
        <p:nvSpPr>
          <p:cNvPr id="18" name="Text 15"/>
          <p:cNvSpPr/>
          <p:nvPr/>
        </p:nvSpPr>
        <p:spPr>
          <a:xfrm>
            <a:off x="621792" y="15060168"/>
            <a:ext cx="3629152" cy="2377440"/>
          </a:xfrm>
          <a:prstGeom prst="rect">
            <a:avLst/>
          </a:prstGeom>
          <a:noFill/>
          <a:ln/>
        </p:spPr>
        <p:txBody>
          <a:bodyPr wrap="square" lIns="0" tIns="0" rIns="0" bIns="0" rtlCol="0" anchor="ctr"/>
          <a:lstStyle/>
          <a:p>
            <a:pPr marL="0" indent="0" algn="ctr">
              <a:buNone/>
            </a:pPr>
            <a:r>
              <a:rPr lang="en-US" sz="6400" b="1" dirty="0">
                <a:solidFill>
                  <a:srgbClr val="FFFFFF"/>
                </a:solidFill>
                <a:latin typeface="Calibri" pitchFamily="34" charset="0"/>
                <a:ea typeface="Calibri" pitchFamily="34" charset="-122"/>
                <a:cs typeface="Calibri" pitchFamily="34" charset="-120"/>
              </a:rPr>
              <a:t>≈1.8M</a:t>
            </a:r>
            <a:endParaRPr lang="en-US" sz="6400" dirty="0"/>
          </a:p>
        </p:txBody>
      </p:sp>
      <p:sp>
        <p:nvSpPr>
          <p:cNvPr id="19" name="Text 16"/>
          <p:cNvSpPr/>
          <p:nvPr/>
        </p:nvSpPr>
        <p:spPr>
          <a:xfrm>
            <a:off x="713232" y="17529048"/>
            <a:ext cx="3446272" cy="2148840"/>
          </a:xfrm>
          <a:prstGeom prst="rect">
            <a:avLst/>
          </a:prstGeom>
          <a:noFill/>
          <a:ln/>
        </p:spPr>
        <p:txBody>
          <a:bodyPr wrap="square" lIns="0" tIns="0" rIns="0" bIns="0" rtlCol="0" anchor="t"/>
          <a:lstStyle/>
          <a:p>
            <a:pPr marL="0" indent="0" algn="ctr">
              <a:buNone/>
            </a:pPr>
            <a:r>
              <a:rPr lang="en-US" sz="2800" dirty="0">
                <a:solidFill>
                  <a:srgbClr val="FFFFFF"/>
                </a:solidFill>
                <a:latin typeface="Calibri" pitchFamily="34" charset="0"/>
                <a:ea typeface="Calibri" pitchFamily="34" charset="-122"/>
                <a:cs typeface="Calibri" pitchFamily="34" charset="-120"/>
              </a:rPr>
              <a:t>Annual lung</a:t>
            </a:r>
            <a:endParaRPr lang="en-US" sz="2800" dirty="0"/>
          </a:p>
          <a:p>
            <a:pPr marL="0" indent="0" algn="ctr">
              <a:buNone/>
            </a:pPr>
            <a:r>
              <a:rPr lang="en-US" sz="2800" dirty="0">
                <a:solidFill>
                  <a:srgbClr val="FFFFFF"/>
                </a:solidFill>
                <a:latin typeface="Calibri" pitchFamily="34" charset="0"/>
                <a:ea typeface="Calibri" pitchFamily="34" charset="-122"/>
                <a:cs typeface="Calibri" pitchFamily="34" charset="-120"/>
              </a:rPr>
              <a:t>cancer deaths</a:t>
            </a:r>
            <a:endParaRPr lang="en-US" sz="2800" dirty="0"/>
          </a:p>
        </p:txBody>
      </p:sp>
      <p:sp>
        <p:nvSpPr>
          <p:cNvPr id="20" name="Shape 17"/>
          <p:cNvSpPr/>
          <p:nvPr/>
        </p:nvSpPr>
        <p:spPr>
          <a:xfrm>
            <a:off x="4433824" y="14602968"/>
            <a:ext cx="3629152" cy="5303520"/>
          </a:xfrm>
          <a:prstGeom prst="rect">
            <a:avLst/>
          </a:prstGeom>
          <a:solidFill>
            <a:srgbClr val="033319"/>
          </a:solidFill>
          <a:ln w="12700">
            <a:solidFill>
              <a:srgbClr val="033319"/>
            </a:solidFill>
            <a:prstDash val="solid"/>
          </a:ln>
        </p:spPr>
        <p:txBody>
          <a:bodyPr/>
          <a:lstStyle/>
          <a:p>
            <a:endParaRPr lang="en-US"/>
          </a:p>
        </p:txBody>
      </p:sp>
      <p:sp>
        <p:nvSpPr>
          <p:cNvPr id="21" name="Text 18"/>
          <p:cNvSpPr/>
          <p:nvPr/>
        </p:nvSpPr>
        <p:spPr>
          <a:xfrm>
            <a:off x="4433824" y="15060168"/>
            <a:ext cx="3629152" cy="2377440"/>
          </a:xfrm>
          <a:prstGeom prst="rect">
            <a:avLst/>
          </a:prstGeom>
          <a:noFill/>
          <a:ln/>
        </p:spPr>
        <p:txBody>
          <a:bodyPr wrap="square" lIns="0" tIns="0" rIns="0" bIns="0" rtlCol="0" anchor="ctr"/>
          <a:lstStyle/>
          <a:p>
            <a:pPr marL="0" indent="0" algn="ctr">
              <a:buNone/>
            </a:pPr>
            <a:r>
              <a:rPr lang="en-US" sz="6400" b="1" dirty="0">
                <a:solidFill>
                  <a:srgbClr val="FFFFFF"/>
                </a:solidFill>
                <a:latin typeface="Calibri" pitchFamily="34" charset="0"/>
                <a:ea typeface="Calibri" pitchFamily="34" charset="-122"/>
                <a:cs typeface="Calibri" pitchFamily="34" charset="-120"/>
              </a:rPr>
              <a:t>85%</a:t>
            </a:r>
            <a:endParaRPr lang="en-US" sz="6400" dirty="0"/>
          </a:p>
        </p:txBody>
      </p:sp>
      <p:sp>
        <p:nvSpPr>
          <p:cNvPr id="22" name="Text 19"/>
          <p:cNvSpPr/>
          <p:nvPr/>
        </p:nvSpPr>
        <p:spPr>
          <a:xfrm>
            <a:off x="4525264" y="17529048"/>
            <a:ext cx="3446272" cy="2148840"/>
          </a:xfrm>
          <a:prstGeom prst="rect">
            <a:avLst/>
          </a:prstGeom>
          <a:noFill/>
          <a:ln/>
        </p:spPr>
        <p:txBody>
          <a:bodyPr wrap="square" lIns="0" tIns="0" rIns="0" bIns="0" rtlCol="0" anchor="t"/>
          <a:lstStyle/>
          <a:p>
            <a:pPr marL="0" indent="0" algn="ctr">
              <a:buNone/>
            </a:pPr>
            <a:r>
              <a:rPr lang="en-US" sz="2800" dirty="0">
                <a:solidFill>
                  <a:srgbClr val="FFFFFF"/>
                </a:solidFill>
                <a:latin typeface="Calibri" pitchFamily="34" charset="0"/>
                <a:ea typeface="Calibri" pitchFamily="34" charset="-122"/>
                <a:cs typeface="Calibri" pitchFamily="34" charset="-120"/>
              </a:rPr>
              <a:t>NSCLC fraction</a:t>
            </a:r>
            <a:endParaRPr lang="en-US" sz="2800" dirty="0"/>
          </a:p>
          <a:p>
            <a:pPr marL="0" indent="0" algn="ctr">
              <a:buNone/>
            </a:pPr>
            <a:r>
              <a:rPr lang="en-US" sz="2800" dirty="0">
                <a:solidFill>
                  <a:srgbClr val="FFFFFF"/>
                </a:solidFill>
                <a:latin typeface="Calibri" pitchFamily="34" charset="0"/>
                <a:ea typeface="Calibri" pitchFamily="34" charset="-122"/>
                <a:cs typeface="Calibri" pitchFamily="34" charset="-120"/>
              </a:rPr>
              <a:t>of all cases</a:t>
            </a:r>
            <a:endParaRPr lang="en-US" sz="2800" dirty="0"/>
          </a:p>
        </p:txBody>
      </p:sp>
      <p:sp>
        <p:nvSpPr>
          <p:cNvPr id="23" name="Shape 20"/>
          <p:cNvSpPr/>
          <p:nvPr/>
        </p:nvSpPr>
        <p:spPr>
          <a:xfrm>
            <a:off x="8245856" y="14602968"/>
            <a:ext cx="3629152" cy="5303520"/>
          </a:xfrm>
          <a:prstGeom prst="rect">
            <a:avLst/>
          </a:prstGeom>
          <a:solidFill>
            <a:srgbClr val="2E5F3E"/>
          </a:solidFill>
          <a:ln w="12700">
            <a:solidFill>
              <a:srgbClr val="2E5F3E"/>
            </a:solidFill>
            <a:prstDash val="solid"/>
          </a:ln>
        </p:spPr>
        <p:txBody>
          <a:bodyPr/>
          <a:lstStyle/>
          <a:p>
            <a:endParaRPr lang="en-US"/>
          </a:p>
        </p:txBody>
      </p:sp>
      <p:sp>
        <p:nvSpPr>
          <p:cNvPr id="24" name="Text 21"/>
          <p:cNvSpPr/>
          <p:nvPr/>
        </p:nvSpPr>
        <p:spPr>
          <a:xfrm>
            <a:off x="8245856" y="15060168"/>
            <a:ext cx="3629152" cy="2377440"/>
          </a:xfrm>
          <a:prstGeom prst="rect">
            <a:avLst/>
          </a:prstGeom>
          <a:noFill/>
          <a:ln/>
        </p:spPr>
        <p:txBody>
          <a:bodyPr wrap="square" lIns="0" tIns="0" rIns="0" bIns="0" rtlCol="0" anchor="ctr"/>
          <a:lstStyle/>
          <a:p>
            <a:pPr marL="0" indent="0" algn="ctr">
              <a:buNone/>
            </a:pPr>
            <a:r>
              <a:rPr lang="en-US" sz="6400" b="1" dirty="0">
                <a:solidFill>
                  <a:srgbClr val="FFFFFF"/>
                </a:solidFill>
                <a:latin typeface="Calibri" pitchFamily="34" charset="0"/>
                <a:ea typeface="Calibri" pitchFamily="34" charset="-122"/>
                <a:cs typeface="Calibri" pitchFamily="34" charset="-120"/>
              </a:rPr>
              <a:t>≈28%</a:t>
            </a:r>
            <a:endParaRPr lang="en-US" sz="6400" dirty="0"/>
          </a:p>
        </p:txBody>
      </p:sp>
      <p:sp>
        <p:nvSpPr>
          <p:cNvPr id="25" name="Text 22"/>
          <p:cNvSpPr/>
          <p:nvPr/>
        </p:nvSpPr>
        <p:spPr>
          <a:xfrm>
            <a:off x="8337296" y="17529048"/>
            <a:ext cx="3446272" cy="2148840"/>
          </a:xfrm>
          <a:prstGeom prst="rect">
            <a:avLst/>
          </a:prstGeom>
          <a:noFill/>
          <a:ln/>
        </p:spPr>
        <p:txBody>
          <a:bodyPr wrap="square" lIns="0" tIns="0" rIns="0" bIns="0" rtlCol="0" anchor="t"/>
          <a:lstStyle/>
          <a:p>
            <a:pPr marL="0" indent="0" algn="ctr">
              <a:buNone/>
            </a:pPr>
            <a:r>
              <a:rPr lang="en-US" sz="2800" dirty="0">
                <a:solidFill>
                  <a:srgbClr val="FFFFFF"/>
                </a:solidFill>
                <a:latin typeface="Calibri" pitchFamily="34" charset="0"/>
                <a:ea typeface="Calibri" pitchFamily="34" charset="-122"/>
                <a:cs typeface="Calibri" pitchFamily="34" charset="-120"/>
              </a:rPr>
              <a:t>5-yr survival</a:t>
            </a:r>
            <a:endParaRPr lang="en-US" sz="2800" dirty="0"/>
          </a:p>
          <a:p>
            <a:pPr marL="0" indent="0" algn="ctr">
              <a:buNone/>
            </a:pPr>
            <a:r>
              <a:rPr lang="en-US" sz="2800" dirty="0">
                <a:solidFill>
                  <a:srgbClr val="FFFFFF"/>
                </a:solidFill>
                <a:latin typeface="Calibri" pitchFamily="34" charset="0"/>
                <a:ea typeface="Calibri" pitchFamily="34" charset="-122"/>
                <a:cs typeface="Calibri" pitchFamily="34" charset="-120"/>
              </a:rPr>
              <a:t>(all stages)</a:t>
            </a:r>
            <a:endParaRPr lang="en-US" sz="2800" dirty="0"/>
          </a:p>
        </p:txBody>
      </p:sp>
      <p:sp>
        <p:nvSpPr>
          <p:cNvPr id="26" name="Shape 23"/>
          <p:cNvSpPr/>
          <p:nvPr/>
        </p:nvSpPr>
        <p:spPr>
          <a:xfrm>
            <a:off x="621792" y="20089368"/>
            <a:ext cx="11253216" cy="73152"/>
          </a:xfrm>
          <a:prstGeom prst="rect">
            <a:avLst/>
          </a:prstGeom>
          <a:solidFill>
            <a:srgbClr val="FDB913"/>
          </a:solidFill>
          <a:ln w="12700">
            <a:solidFill>
              <a:srgbClr val="FDB913"/>
            </a:solidFill>
            <a:prstDash val="solid"/>
          </a:ln>
        </p:spPr>
        <p:txBody>
          <a:bodyPr/>
          <a:lstStyle/>
          <a:p>
            <a:endParaRPr lang="en-US"/>
          </a:p>
        </p:txBody>
      </p:sp>
      <p:sp>
        <p:nvSpPr>
          <p:cNvPr id="27" name="Text 24"/>
          <p:cNvSpPr/>
          <p:nvPr/>
        </p:nvSpPr>
        <p:spPr>
          <a:xfrm>
            <a:off x="621792" y="20290536"/>
            <a:ext cx="11253216" cy="804672"/>
          </a:xfrm>
          <a:prstGeom prst="rect">
            <a:avLst/>
          </a:prstGeom>
          <a:noFill/>
          <a:ln/>
        </p:spPr>
        <p:txBody>
          <a:bodyPr wrap="square" lIns="0" tIns="0" rIns="0" bIns="0" rtlCol="0" anchor="ctr"/>
          <a:lstStyle/>
          <a:p>
            <a:pPr marL="0" indent="0">
              <a:buNone/>
            </a:pPr>
            <a:r>
              <a:rPr lang="en-US" sz="3400" b="1" dirty="0">
                <a:solidFill>
                  <a:srgbClr val="1A5632"/>
                </a:solidFill>
                <a:latin typeface="Calibri" pitchFamily="34" charset="0"/>
                <a:ea typeface="Calibri" pitchFamily="34" charset="-122"/>
                <a:cs typeface="Calibri" pitchFamily="34" charset="-120"/>
              </a:rPr>
              <a:t>Research Question</a:t>
            </a:r>
            <a:endParaRPr lang="en-US" sz="3400" dirty="0"/>
          </a:p>
        </p:txBody>
      </p:sp>
      <p:sp>
        <p:nvSpPr>
          <p:cNvPr id="28" name="Text 25"/>
          <p:cNvSpPr/>
          <p:nvPr/>
        </p:nvSpPr>
        <p:spPr>
          <a:xfrm>
            <a:off x="621792" y="21159216"/>
            <a:ext cx="11253216" cy="2377440"/>
          </a:xfrm>
          <a:prstGeom prst="rect">
            <a:avLst/>
          </a:prstGeom>
          <a:noFill/>
          <a:ln/>
        </p:spPr>
        <p:txBody>
          <a:bodyPr wrap="square" lIns="0" tIns="0" rIns="0" bIns="0" rtlCol="0" anchor="t"/>
          <a:lstStyle/>
          <a:p>
            <a:pPr marL="0" indent="0">
              <a:buNone/>
            </a:pPr>
            <a:r>
              <a:rPr lang="en-US" sz="3000" i="1" dirty="0">
                <a:solidFill>
                  <a:srgbClr val="333333"/>
                </a:solidFill>
                <a:latin typeface="Calibri" pitchFamily="34" charset="0"/>
                <a:ea typeface="Calibri" pitchFamily="34" charset="-122"/>
                <a:cs typeface="Calibri" pitchFamily="34" charset="-120"/>
              </a:rPr>
              <a:t>Do compact, structured proxy features derived from a radiomics-parameterized cellular automaton encode complementary survival-predictive information — beyond what standard radiomics, deep CT representations, and clinical variables already capture — in a retrospective NSCLC cohort?</a:t>
            </a:r>
            <a:endParaRPr lang="en-US" sz="3000" dirty="0"/>
          </a:p>
        </p:txBody>
      </p:sp>
      <p:sp>
        <p:nvSpPr>
          <p:cNvPr id="29" name="Shape 26"/>
          <p:cNvSpPr/>
          <p:nvPr/>
        </p:nvSpPr>
        <p:spPr>
          <a:xfrm>
            <a:off x="12405360" y="5943600"/>
            <a:ext cx="11765280" cy="25237440"/>
          </a:xfrm>
          <a:prstGeom prst="rect">
            <a:avLst/>
          </a:prstGeom>
          <a:solidFill>
            <a:srgbClr val="FFFFFF"/>
          </a:solidFill>
          <a:ln w="7620">
            <a:solidFill>
              <a:srgbClr val="CCCCCC"/>
            </a:solidFill>
            <a:prstDash val="solid"/>
          </a:ln>
        </p:spPr>
        <p:txBody>
          <a:bodyPr/>
          <a:lstStyle/>
          <a:p>
            <a:endParaRPr lang="en-US"/>
          </a:p>
        </p:txBody>
      </p:sp>
      <p:sp>
        <p:nvSpPr>
          <p:cNvPr id="30" name="Shape 27"/>
          <p:cNvSpPr/>
          <p:nvPr/>
        </p:nvSpPr>
        <p:spPr>
          <a:xfrm>
            <a:off x="12405360" y="5943600"/>
            <a:ext cx="11765280" cy="1051560"/>
          </a:xfrm>
          <a:prstGeom prst="rect">
            <a:avLst/>
          </a:prstGeom>
          <a:solidFill>
            <a:srgbClr val="1A5632"/>
          </a:solidFill>
          <a:ln w="12700">
            <a:solidFill>
              <a:srgbClr val="1A5632"/>
            </a:solidFill>
            <a:prstDash val="solid"/>
          </a:ln>
        </p:spPr>
        <p:txBody>
          <a:bodyPr/>
          <a:lstStyle/>
          <a:p>
            <a:endParaRPr lang="en-US"/>
          </a:p>
        </p:txBody>
      </p:sp>
      <p:sp>
        <p:nvSpPr>
          <p:cNvPr id="31" name="Text 28"/>
          <p:cNvSpPr/>
          <p:nvPr/>
        </p:nvSpPr>
        <p:spPr>
          <a:xfrm>
            <a:off x="12661392" y="5943600"/>
            <a:ext cx="11253216" cy="1051560"/>
          </a:xfrm>
          <a:prstGeom prst="rect">
            <a:avLst/>
          </a:prstGeom>
          <a:noFill/>
          <a:ln/>
        </p:spPr>
        <p:txBody>
          <a:bodyPr wrap="square" lIns="0" tIns="0" rIns="0" bIns="0" rtlCol="0" anchor="ctr"/>
          <a:lstStyle/>
          <a:p>
            <a:pPr marL="0" indent="0">
              <a:buNone/>
            </a:pPr>
            <a:r>
              <a:rPr lang="en-US" sz="4400" b="1" dirty="0">
                <a:solidFill>
                  <a:srgbClr val="FFFFFF"/>
                </a:solidFill>
                <a:latin typeface="Calibri" pitchFamily="34" charset="0"/>
                <a:ea typeface="Calibri" pitchFamily="34" charset="-122"/>
                <a:cs typeface="Calibri" pitchFamily="34" charset="-120"/>
              </a:rPr>
              <a:t>INTRODUCTION</a:t>
            </a:r>
            <a:endParaRPr lang="en-US" sz="4400" dirty="0"/>
          </a:p>
        </p:txBody>
      </p:sp>
      <p:sp>
        <p:nvSpPr>
          <p:cNvPr id="32" name="Shape 29"/>
          <p:cNvSpPr/>
          <p:nvPr/>
        </p:nvSpPr>
        <p:spPr>
          <a:xfrm>
            <a:off x="12661392" y="7223760"/>
            <a:ext cx="128016" cy="2743200"/>
          </a:xfrm>
          <a:prstGeom prst="rect">
            <a:avLst/>
          </a:prstGeom>
          <a:solidFill>
            <a:srgbClr val="1A5632"/>
          </a:solidFill>
          <a:ln w="12700">
            <a:solidFill>
              <a:srgbClr val="1A5632"/>
            </a:solidFill>
            <a:prstDash val="solid"/>
          </a:ln>
        </p:spPr>
        <p:txBody>
          <a:bodyPr/>
          <a:lstStyle/>
          <a:p>
            <a:endParaRPr lang="en-US"/>
          </a:p>
        </p:txBody>
      </p:sp>
      <p:sp>
        <p:nvSpPr>
          <p:cNvPr id="33" name="Shape 30"/>
          <p:cNvSpPr/>
          <p:nvPr/>
        </p:nvSpPr>
        <p:spPr>
          <a:xfrm>
            <a:off x="12908280" y="7269480"/>
            <a:ext cx="1097280" cy="1097280"/>
          </a:xfrm>
          <a:prstGeom prst="ellipse">
            <a:avLst/>
          </a:prstGeom>
          <a:solidFill>
            <a:srgbClr val="1A5632"/>
          </a:solidFill>
          <a:ln w="12700">
            <a:solidFill>
              <a:srgbClr val="1A5632"/>
            </a:solidFill>
            <a:prstDash val="solid"/>
          </a:ln>
        </p:spPr>
        <p:txBody>
          <a:bodyPr/>
          <a:lstStyle/>
          <a:p>
            <a:endParaRPr lang="en-US"/>
          </a:p>
        </p:txBody>
      </p:sp>
      <p:sp>
        <p:nvSpPr>
          <p:cNvPr id="34" name="Text 31"/>
          <p:cNvSpPr/>
          <p:nvPr/>
        </p:nvSpPr>
        <p:spPr>
          <a:xfrm>
            <a:off x="12908280" y="7269480"/>
            <a:ext cx="1097280" cy="1097280"/>
          </a:xfrm>
          <a:prstGeom prst="rect">
            <a:avLst/>
          </a:prstGeom>
          <a:noFill/>
          <a:ln/>
        </p:spPr>
        <p:txBody>
          <a:bodyPr wrap="square" lIns="0" tIns="0" rIns="0" bIns="0" rtlCol="0" anchor="ctr"/>
          <a:lstStyle/>
          <a:p>
            <a:pPr marL="0" indent="0" algn="ctr">
              <a:buNone/>
            </a:pPr>
            <a:r>
              <a:rPr lang="en-US" sz="3600" b="1" dirty="0">
                <a:solidFill>
                  <a:srgbClr val="FFFFFF"/>
                </a:solidFill>
                <a:latin typeface="Calibri" pitchFamily="34" charset="0"/>
                <a:ea typeface="Calibri" pitchFamily="34" charset="-122"/>
                <a:cs typeface="Calibri" pitchFamily="34" charset="-120"/>
              </a:rPr>
              <a:t>01</a:t>
            </a:r>
            <a:endParaRPr lang="en-US" sz="3600" dirty="0"/>
          </a:p>
        </p:txBody>
      </p:sp>
      <p:sp>
        <p:nvSpPr>
          <p:cNvPr id="35" name="Text 32"/>
          <p:cNvSpPr/>
          <p:nvPr/>
        </p:nvSpPr>
        <p:spPr>
          <a:xfrm>
            <a:off x="14188440" y="7223760"/>
            <a:ext cx="9662160" cy="1051560"/>
          </a:xfrm>
          <a:prstGeom prst="rect">
            <a:avLst/>
          </a:prstGeom>
          <a:noFill/>
          <a:ln/>
        </p:spPr>
        <p:txBody>
          <a:bodyPr wrap="square" lIns="0" tIns="0" rIns="0" bIns="0" rtlCol="0" anchor="ctr"/>
          <a:lstStyle/>
          <a:p>
            <a:pPr marL="0" indent="0">
              <a:buNone/>
            </a:pPr>
            <a:r>
              <a:rPr lang="en-US" sz="3200" b="1" dirty="0">
                <a:solidFill>
                  <a:srgbClr val="1A5632"/>
                </a:solidFill>
                <a:latin typeface="Calibri" pitchFamily="34" charset="0"/>
                <a:ea typeface="Calibri" pitchFamily="34" charset="-122"/>
                <a:cs typeface="Calibri" pitchFamily="34" charset="-120"/>
              </a:rPr>
              <a:t>Clinical Burden</a:t>
            </a:r>
            <a:endParaRPr lang="en-US" sz="3200" dirty="0"/>
          </a:p>
        </p:txBody>
      </p:sp>
      <p:sp>
        <p:nvSpPr>
          <p:cNvPr id="36" name="Text 33"/>
          <p:cNvSpPr/>
          <p:nvPr/>
        </p:nvSpPr>
        <p:spPr>
          <a:xfrm>
            <a:off x="12908280" y="8321040"/>
            <a:ext cx="10942320" cy="1645920"/>
          </a:xfrm>
          <a:prstGeom prst="rect">
            <a:avLst/>
          </a:prstGeom>
          <a:noFill/>
          <a:ln/>
        </p:spPr>
        <p:txBody>
          <a:bodyPr wrap="square" lIns="0" tIns="0" rIns="0" bIns="0" rtlCol="0" anchor="t"/>
          <a:lstStyle/>
          <a:p>
            <a:pPr marL="0" indent="0">
              <a:buNone/>
            </a:pPr>
            <a:r>
              <a:rPr lang="en-US" sz="3000" dirty="0">
                <a:solidFill>
                  <a:srgbClr val="222222"/>
                </a:solidFill>
                <a:latin typeface="Calibri" pitchFamily="34" charset="0"/>
                <a:ea typeface="Calibri" pitchFamily="34" charset="-122"/>
                <a:cs typeface="Calibri" pitchFamily="34" charset="-120"/>
              </a:rPr>
              <a:t>NSCLC (85% of lung cancer) has ≈28% 5-year survival. Intratumoral heterogeneity drives divergent outcomes not captured by standard staging.</a:t>
            </a:r>
            <a:endParaRPr lang="en-US" sz="3000" dirty="0"/>
          </a:p>
        </p:txBody>
      </p:sp>
      <p:sp>
        <p:nvSpPr>
          <p:cNvPr id="37" name="Shape 34"/>
          <p:cNvSpPr/>
          <p:nvPr/>
        </p:nvSpPr>
        <p:spPr>
          <a:xfrm>
            <a:off x="12661392" y="10168128"/>
            <a:ext cx="128016" cy="2743200"/>
          </a:xfrm>
          <a:prstGeom prst="rect">
            <a:avLst/>
          </a:prstGeom>
          <a:solidFill>
            <a:srgbClr val="1A5632"/>
          </a:solidFill>
          <a:ln w="12700">
            <a:solidFill>
              <a:srgbClr val="1A5632"/>
            </a:solidFill>
            <a:prstDash val="solid"/>
          </a:ln>
        </p:spPr>
        <p:txBody>
          <a:bodyPr/>
          <a:lstStyle/>
          <a:p>
            <a:endParaRPr lang="en-US"/>
          </a:p>
        </p:txBody>
      </p:sp>
      <p:sp>
        <p:nvSpPr>
          <p:cNvPr id="38" name="Shape 35"/>
          <p:cNvSpPr/>
          <p:nvPr/>
        </p:nvSpPr>
        <p:spPr>
          <a:xfrm>
            <a:off x="12908280" y="10213848"/>
            <a:ext cx="1097280" cy="1097280"/>
          </a:xfrm>
          <a:prstGeom prst="ellipse">
            <a:avLst/>
          </a:prstGeom>
          <a:solidFill>
            <a:srgbClr val="1A5632"/>
          </a:solidFill>
          <a:ln w="12700">
            <a:solidFill>
              <a:srgbClr val="1A5632"/>
            </a:solidFill>
            <a:prstDash val="solid"/>
          </a:ln>
        </p:spPr>
        <p:txBody>
          <a:bodyPr/>
          <a:lstStyle/>
          <a:p>
            <a:endParaRPr lang="en-US"/>
          </a:p>
        </p:txBody>
      </p:sp>
      <p:sp>
        <p:nvSpPr>
          <p:cNvPr id="39" name="Text 36"/>
          <p:cNvSpPr/>
          <p:nvPr/>
        </p:nvSpPr>
        <p:spPr>
          <a:xfrm>
            <a:off x="12908280" y="10213848"/>
            <a:ext cx="1097280" cy="1097280"/>
          </a:xfrm>
          <a:prstGeom prst="rect">
            <a:avLst/>
          </a:prstGeom>
          <a:noFill/>
          <a:ln/>
        </p:spPr>
        <p:txBody>
          <a:bodyPr wrap="square" lIns="0" tIns="0" rIns="0" bIns="0" rtlCol="0" anchor="ctr"/>
          <a:lstStyle/>
          <a:p>
            <a:pPr marL="0" indent="0" algn="ctr">
              <a:buNone/>
            </a:pPr>
            <a:r>
              <a:rPr lang="en-US" sz="3600" b="1" dirty="0">
                <a:solidFill>
                  <a:srgbClr val="FFFFFF"/>
                </a:solidFill>
                <a:latin typeface="Calibri" pitchFamily="34" charset="0"/>
                <a:ea typeface="Calibri" pitchFamily="34" charset="-122"/>
                <a:cs typeface="Calibri" pitchFamily="34" charset="-120"/>
              </a:rPr>
              <a:t>02</a:t>
            </a:r>
            <a:endParaRPr lang="en-US" sz="3600" dirty="0"/>
          </a:p>
        </p:txBody>
      </p:sp>
      <p:sp>
        <p:nvSpPr>
          <p:cNvPr id="40" name="Text 37"/>
          <p:cNvSpPr/>
          <p:nvPr/>
        </p:nvSpPr>
        <p:spPr>
          <a:xfrm>
            <a:off x="14188440" y="10168128"/>
            <a:ext cx="9662160" cy="1051560"/>
          </a:xfrm>
          <a:prstGeom prst="rect">
            <a:avLst/>
          </a:prstGeom>
          <a:noFill/>
          <a:ln/>
        </p:spPr>
        <p:txBody>
          <a:bodyPr wrap="square" lIns="0" tIns="0" rIns="0" bIns="0" rtlCol="0" anchor="ctr"/>
          <a:lstStyle/>
          <a:p>
            <a:pPr marL="0" indent="0">
              <a:buNone/>
            </a:pPr>
            <a:r>
              <a:rPr lang="en-US" sz="3200" b="1" dirty="0">
                <a:solidFill>
                  <a:srgbClr val="1A5632"/>
                </a:solidFill>
                <a:latin typeface="Calibri" pitchFamily="34" charset="0"/>
                <a:ea typeface="Calibri" pitchFamily="34" charset="-122"/>
                <a:cs typeface="Calibri" pitchFamily="34" charset="-120"/>
              </a:rPr>
              <a:t>Limitation of Existing Approaches</a:t>
            </a:r>
            <a:endParaRPr lang="en-US" sz="3200" dirty="0"/>
          </a:p>
        </p:txBody>
      </p:sp>
      <p:sp>
        <p:nvSpPr>
          <p:cNvPr id="41" name="Text 38"/>
          <p:cNvSpPr/>
          <p:nvPr/>
        </p:nvSpPr>
        <p:spPr>
          <a:xfrm>
            <a:off x="12908280" y="11265408"/>
            <a:ext cx="10942320" cy="1645920"/>
          </a:xfrm>
          <a:prstGeom prst="rect">
            <a:avLst/>
          </a:prstGeom>
          <a:noFill/>
          <a:ln/>
        </p:spPr>
        <p:txBody>
          <a:bodyPr wrap="square" lIns="0" tIns="0" rIns="0" bIns="0" rtlCol="0" anchor="t"/>
          <a:lstStyle/>
          <a:p>
            <a:pPr marL="0" indent="0">
              <a:buNone/>
            </a:pPr>
            <a:r>
              <a:rPr lang="en-US" sz="3000" dirty="0">
                <a:solidFill>
                  <a:srgbClr val="222222"/>
                </a:solidFill>
                <a:latin typeface="Calibri" pitchFamily="34" charset="0"/>
                <a:ea typeface="Calibri" pitchFamily="34" charset="-122"/>
                <a:cs typeface="Calibri" pitchFamily="34" charset="-120"/>
              </a:rPr>
              <a:t>Radiomic features are treated as independent, missing structured heterogeneity–morphology interactions that may carry survival signal.</a:t>
            </a:r>
            <a:endParaRPr lang="en-US" sz="3000" dirty="0"/>
          </a:p>
        </p:txBody>
      </p:sp>
      <p:sp>
        <p:nvSpPr>
          <p:cNvPr id="42" name="Shape 39"/>
          <p:cNvSpPr/>
          <p:nvPr/>
        </p:nvSpPr>
        <p:spPr>
          <a:xfrm>
            <a:off x="12661392" y="13112496"/>
            <a:ext cx="128016" cy="2743200"/>
          </a:xfrm>
          <a:prstGeom prst="rect">
            <a:avLst/>
          </a:prstGeom>
          <a:solidFill>
            <a:srgbClr val="1A5632"/>
          </a:solidFill>
          <a:ln w="12700">
            <a:solidFill>
              <a:srgbClr val="1A5632"/>
            </a:solidFill>
            <a:prstDash val="solid"/>
          </a:ln>
        </p:spPr>
        <p:txBody>
          <a:bodyPr/>
          <a:lstStyle/>
          <a:p>
            <a:endParaRPr lang="en-US"/>
          </a:p>
        </p:txBody>
      </p:sp>
      <p:sp>
        <p:nvSpPr>
          <p:cNvPr id="43" name="Shape 40"/>
          <p:cNvSpPr/>
          <p:nvPr/>
        </p:nvSpPr>
        <p:spPr>
          <a:xfrm>
            <a:off x="12908280" y="13158216"/>
            <a:ext cx="1097280" cy="1097280"/>
          </a:xfrm>
          <a:prstGeom prst="ellipse">
            <a:avLst/>
          </a:prstGeom>
          <a:solidFill>
            <a:srgbClr val="1A5632"/>
          </a:solidFill>
          <a:ln w="12700">
            <a:solidFill>
              <a:srgbClr val="1A5632"/>
            </a:solidFill>
            <a:prstDash val="solid"/>
          </a:ln>
        </p:spPr>
        <p:txBody>
          <a:bodyPr/>
          <a:lstStyle/>
          <a:p>
            <a:endParaRPr lang="en-US"/>
          </a:p>
        </p:txBody>
      </p:sp>
      <p:sp>
        <p:nvSpPr>
          <p:cNvPr id="44" name="Text 41"/>
          <p:cNvSpPr/>
          <p:nvPr/>
        </p:nvSpPr>
        <p:spPr>
          <a:xfrm>
            <a:off x="12908280" y="13158216"/>
            <a:ext cx="1097280" cy="1097280"/>
          </a:xfrm>
          <a:prstGeom prst="rect">
            <a:avLst/>
          </a:prstGeom>
          <a:noFill/>
          <a:ln/>
        </p:spPr>
        <p:txBody>
          <a:bodyPr wrap="square" lIns="0" tIns="0" rIns="0" bIns="0" rtlCol="0" anchor="ctr"/>
          <a:lstStyle/>
          <a:p>
            <a:pPr marL="0" indent="0" algn="ctr">
              <a:buNone/>
            </a:pPr>
            <a:r>
              <a:rPr lang="en-US" sz="3600" b="1" dirty="0">
                <a:solidFill>
                  <a:srgbClr val="FFFFFF"/>
                </a:solidFill>
                <a:latin typeface="Calibri" pitchFamily="34" charset="0"/>
                <a:ea typeface="Calibri" pitchFamily="34" charset="-122"/>
                <a:cs typeface="Calibri" pitchFamily="34" charset="-120"/>
              </a:rPr>
              <a:t>03</a:t>
            </a:r>
            <a:endParaRPr lang="en-US" sz="3600" dirty="0"/>
          </a:p>
        </p:txBody>
      </p:sp>
      <p:sp>
        <p:nvSpPr>
          <p:cNvPr id="45" name="Text 42"/>
          <p:cNvSpPr/>
          <p:nvPr/>
        </p:nvSpPr>
        <p:spPr>
          <a:xfrm>
            <a:off x="14188440" y="13112496"/>
            <a:ext cx="9662160" cy="1051560"/>
          </a:xfrm>
          <a:prstGeom prst="rect">
            <a:avLst/>
          </a:prstGeom>
          <a:noFill/>
          <a:ln/>
        </p:spPr>
        <p:txBody>
          <a:bodyPr wrap="square" lIns="0" tIns="0" rIns="0" bIns="0" rtlCol="0" anchor="ctr"/>
          <a:lstStyle/>
          <a:p>
            <a:pPr marL="0" indent="0">
              <a:buNone/>
            </a:pPr>
            <a:r>
              <a:rPr lang="en-US" sz="3200" b="1" dirty="0">
                <a:solidFill>
                  <a:srgbClr val="1A5632"/>
                </a:solidFill>
                <a:latin typeface="Calibri" pitchFamily="34" charset="0"/>
                <a:ea typeface="Calibri" pitchFamily="34" charset="-122"/>
                <a:cs typeface="Calibri" pitchFamily="34" charset="-120"/>
              </a:rPr>
              <a:t>The Performance Plateau</a:t>
            </a:r>
            <a:endParaRPr lang="en-US" sz="3200" dirty="0"/>
          </a:p>
        </p:txBody>
      </p:sp>
      <p:sp>
        <p:nvSpPr>
          <p:cNvPr id="46" name="Text 43"/>
          <p:cNvSpPr/>
          <p:nvPr/>
        </p:nvSpPr>
        <p:spPr>
          <a:xfrm>
            <a:off x="12908280" y="14209776"/>
            <a:ext cx="10942320" cy="1645920"/>
          </a:xfrm>
          <a:prstGeom prst="rect">
            <a:avLst/>
          </a:prstGeom>
          <a:noFill/>
          <a:ln/>
        </p:spPr>
        <p:txBody>
          <a:bodyPr wrap="square" lIns="0" tIns="0" rIns="0" bIns="0" rtlCol="0" anchor="t"/>
          <a:lstStyle/>
          <a:p>
            <a:pPr marL="0" indent="0">
              <a:buNone/>
            </a:pPr>
            <a:r>
              <a:rPr lang="en-US" sz="3000" dirty="0">
                <a:solidFill>
                  <a:srgbClr val="222222"/>
                </a:solidFill>
                <a:latin typeface="Calibri" pitchFamily="34" charset="0"/>
                <a:ea typeface="Calibri" pitchFamily="34" charset="-122"/>
                <a:cs typeface="Calibri" pitchFamily="34" charset="-120"/>
              </a:rPr>
              <a:t>Prior Lung1 studies plateau at C-index 0.577–0.631; radiomic redundancy and split instability constrain further gains.</a:t>
            </a:r>
            <a:endParaRPr lang="en-US" sz="3000" dirty="0"/>
          </a:p>
        </p:txBody>
      </p:sp>
      <p:sp>
        <p:nvSpPr>
          <p:cNvPr id="47" name="Shape 44"/>
          <p:cNvSpPr/>
          <p:nvPr/>
        </p:nvSpPr>
        <p:spPr>
          <a:xfrm>
            <a:off x="12661392" y="16056864"/>
            <a:ext cx="128016" cy="2743200"/>
          </a:xfrm>
          <a:prstGeom prst="rect">
            <a:avLst/>
          </a:prstGeom>
          <a:solidFill>
            <a:srgbClr val="1A5632"/>
          </a:solidFill>
          <a:ln w="12700">
            <a:solidFill>
              <a:srgbClr val="1A5632"/>
            </a:solidFill>
            <a:prstDash val="solid"/>
          </a:ln>
        </p:spPr>
        <p:txBody>
          <a:bodyPr/>
          <a:lstStyle/>
          <a:p>
            <a:endParaRPr lang="en-US"/>
          </a:p>
        </p:txBody>
      </p:sp>
      <p:sp>
        <p:nvSpPr>
          <p:cNvPr id="48" name="Shape 45"/>
          <p:cNvSpPr/>
          <p:nvPr/>
        </p:nvSpPr>
        <p:spPr>
          <a:xfrm>
            <a:off x="12908280" y="16102584"/>
            <a:ext cx="1097280" cy="1097280"/>
          </a:xfrm>
          <a:prstGeom prst="ellipse">
            <a:avLst/>
          </a:prstGeom>
          <a:solidFill>
            <a:srgbClr val="1A5632"/>
          </a:solidFill>
          <a:ln w="12700">
            <a:solidFill>
              <a:srgbClr val="1A5632"/>
            </a:solidFill>
            <a:prstDash val="solid"/>
          </a:ln>
        </p:spPr>
        <p:txBody>
          <a:bodyPr/>
          <a:lstStyle/>
          <a:p>
            <a:endParaRPr lang="en-US"/>
          </a:p>
        </p:txBody>
      </p:sp>
      <p:sp>
        <p:nvSpPr>
          <p:cNvPr id="49" name="Text 46"/>
          <p:cNvSpPr/>
          <p:nvPr/>
        </p:nvSpPr>
        <p:spPr>
          <a:xfrm>
            <a:off x="12908280" y="16102584"/>
            <a:ext cx="1097280" cy="1097280"/>
          </a:xfrm>
          <a:prstGeom prst="rect">
            <a:avLst/>
          </a:prstGeom>
          <a:noFill/>
          <a:ln/>
        </p:spPr>
        <p:txBody>
          <a:bodyPr wrap="square" lIns="0" tIns="0" rIns="0" bIns="0" rtlCol="0" anchor="ctr"/>
          <a:lstStyle/>
          <a:p>
            <a:pPr marL="0" indent="0" algn="ctr">
              <a:buNone/>
            </a:pPr>
            <a:r>
              <a:rPr lang="en-US" sz="3600" b="1" dirty="0">
                <a:solidFill>
                  <a:srgbClr val="FFFFFF"/>
                </a:solidFill>
                <a:latin typeface="Calibri" pitchFamily="34" charset="0"/>
                <a:ea typeface="Calibri" pitchFamily="34" charset="-122"/>
                <a:cs typeface="Calibri" pitchFamily="34" charset="-120"/>
              </a:rPr>
              <a:t>04</a:t>
            </a:r>
            <a:endParaRPr lang="en-US" sz="3600" dirty="0"/>
          </a:p>
        </p:txBody>
      </p:sp>
      <p:sp>
        <p:nvSpPr>
          <p:cNvPr id="50" name="Text 47"/>
          <p:cNvSpPr/>
          <p:nvPr/>
        </p:nvSpPr>
        <p:spPr>
          <a:xfrm>
            <a:off x="14188440" y="16056864"/>
            <a:ext cx="9662160" cy="1051560"/>
          </a:xfrm>
          <a:prstGeom prst="rect">
            <a:avLst/>
          </a:prstGeom>
          <a:noFill/>
          <a:ln/>
        </p:spPr>
        <p:txBody>
          <a:bodyPr wrap="square" lIns="0" tIns="0" rIns="0" bIns="0" rtlCol="0" anchor="ctr"/>
          <a:lstStyle/>
          <a:p>
            <a:pPr marL="0" indent="0">
              <a:buNone/>
            </a:pPr>
            <a:r>
              <a:rPr lang="en-US" sz="3200" b="1" dirty="0">
                <a:solidFill>
                  <a:srgbClr val="1A5632"/>
                </a:solidFill>
                <a:latin typeface="Calibri" pitchFamily="34" charset="0"/>
                <a:ea typeface="Calibri" pitchFamily="34" charset="-122"/>
                <a:cs typeface="Calibri" pitchFamily="34" charset="-120"/>
              </a:rPr>
              <a:t>Our Approach</a:t>
            </a:r>
            <a:endParaRPr lang="en-US" sz="3200" dirty="0"/>
          </a:p>
        </p:txBody>
      </p:sp>
      <p:sp>
        <p:nvSpPr>
          <p:cNvPr id="51" name="Text 48"/>
          <p:cNvSpPr/>
          <p:nvPr/>
        </p:nvSpPr>
        <p:spPr>
          <a:xfrm>
            <a:off x="12908280" y="17154144"/>
            <a:ext cx="10942320" cy="1645920"/>
          </a:xfrm>
          <a:prstGeom prst="rect">
            <a:avLst/>
          </a:prstGeom>
          <a:noFill/>
          <a:ln/>
        </p:spPr>
        <p:txBody>
          <a:bodyPr wrap="square" lIns="0" tIns="0" rIns="0" bIns="0" rtlCol="0" anchor="t"/>
          <a:lstStyle/>
          <a:p>
            <a:pPr marL="0" indent="0">
              <a:buNone/>
            </a:pPr>
            <a:r>
              <a:rPr lang="en-US" sz="3000" dirty="0">
                <a:solidFill>
                  <a:srgbClr val="222222"/>
                </a:solidFill>
                <a:latin typeface="Calibri" pitchFamily="34" charset="0"/>
                <a:ea typeface="Calibri" pitchFamily="34" charset="-122"/>
                <a:cs typeface="Calibri" pitchFamily="34" charset="-120"/>
              </a:rPr>
              <a:t>Per-patient radiomics (Ei→α; Si→β) parameterize a 3D CA. Six proxy features fuse with TMAE (768-d), radiomics, and clinical data in Neural Cox.</a:t>
            </a:r>
            <a:endParaRPr lang="en-US" sz="3000" dirty="0"/>
          </a:p>
        </p:txBody>
      </p:sp>
      <p:sp>
        <p:nvSpPr>
          <p:cNvPr id="52" name="Shape 49"/>
          <p:cNvSpPr/>
          <p:nvPr/>
        </p:nvSpPr>
        <p:spPr>
          <a:xfrm>
            <a:off x="24444960" y="5943600"/>
            <a:ext cx="11765280" cy="25237440"/>
          </a:xfrm>
          <a:prstGeom prst="rect">
            <a:avLst/>
          </a:prstGeom>
          <a:solidFill>
            <a:srgbClr val="FFFFFF"/>
          </a:solidFill>
          <a:ln w="7620">
            <a:solidFill>
              <a:srgbClr val="CCCCCC"/>
            </a:solidFill>
            <a:prstDash val="solid"/>
          </a:ln>
        </p:spPr>
        <p:txBody>
          <a:bodyPr/>
          <a:lstStyle/>
          <a:p>
            <a:endParaRPr lang="en-US"/>
          </a:p>
        </p:txBody>
      </p:sp>
      <p:sp>
        <p:nvSpPr>
          <p:cNvPr id="53" name="Shape 50"/>
          <p:cNvSpPr/>
          <p:nvPr/>
        </p:nvSpPr>
        <p:spPr>
          <a:xfrm>
            <a:off x="24444960" y="5943600"/>
            <a:ext cx="11765280" cy="1051560"/>
          </a:xfrm>
          <a:prstGeom prst="rect">
            <a:avLst/>
          </a:prstGeom>
          <a:solidFill>
            <a:srgbClr val="1A5632"/>
          </a:solidFill>
          <a:ln w="12700">
            <a:solidFill>
              <a:srgbClr val="1A5632"/>
            </a:solidFill>
            <a:prstDash val="solid"/>
          </a:ln>
        </p:spPr>
        <p:txBody>
          <a:bodyPr/>
          <a:lstStyle/>
          <a:p>
            <a:endParaRPr lang="en-US"/>
          </a:p>
        </p:txBody>
      </p:sp>
      <p:sp>
        <p:nvSpPr>
          <p:cNvPr id="54" name="Text 51"/>
          <p:cNvSpPr/>
          <p:nvPr/>
        </p:nvSpPr>
        <p:spPr>
          <a:xfrm>
            <a:off x="24700992" y="5943600"/>
            <a:ext cx="11253216" cy="1051560"/>
          </a:xfrm>
          <a:prstGeom prst="rect">
            <a:avLst/>
          </a:prstGeom>
          <a:noFill/>
          <a:ln/>
        </p:spPr>
        <p:txBody>
          <a:bodyPr wrap="square" lIns="0" tIns="0" rIns="0" bIns="0" rtlCol="0" anchor="ctr"/>
          <a:lstStyle/>
          <a:p>
            <a:pPr marL="0" indent="0">
              <a:buNone/>
            </a:pPr>
            <a:r>
              <a:rPr lang="en-US" sz="4400" b="1" dirty="0">
                <a:solidFill>
                  <a:srgbClr val="FFFFFF"/>
                </a:solidFill>
                <a:latin typeface="Calibri" pitchFamily="34" charset="0"/>
                <a:ea typeface="Calibri" pitchFamily="34" charset="-122"/>
                <a:cs typeface="Calibri" pitchFamily="34" charset="-120"/>
              </a:rPr>
              <a:t>METHODS</a:t>
            </a:r>
            <a:endParaRPr lang="en-US" sz="4400" dirty="0"/>
          </a:p>
        </p:txBody>
      </p:sp>
      <p:sp>
        <p:nvSpPr>
          <p:cNvPr id="55" name="Shape 52"/>
          <p:cNvSpPr/>
          <p:nvPr/>
        </p:nvSpPr>
        <p:spPr>
          <a:xfrm>
            <a:off x="24700992" y="7223760"/>
            <a:ext cx="11253216" cy="1783080"/>
          </a:xfrm>
          <a:prstGeom prst="rect">
            <a:avLst/>
          </a:prstGeom>
          <a:solidFill>
            <a:srgbClr val="1A5632"/>
          </a:solidFill>
          <a:ln w="12700">
            <a:solidFill>
              <a:srgbClr val="1A5632"/>
            </a:solidFill>
            <a:prstDash val="solid"/>
          </a:ln>
        </p:spPr>
        <p:txBody>
          <a:bodyPr/>
          <a:lstStyle/>
          <a:p>
            <a:endParaRPr lang="en-US"/>
          </a:p>
        </p:txBody>
      </p:sp>
      <p:sp>
        <p:nvSpPr>
          <p:cNvPr id="56" name="Text 53"/>
          <p:cNvSpPr/>
          <p:nvPr/>
        </p:nvSpPr>
        <p:spPr>
          <a:xfrm>
            <a:off x="24883872" y="7333488"/>
            <a:ext cx="10887456" cy="1563624"/>
          </a:xfrm>
          <a:prstGeom prst="rect">
            <a:avLst/>
          </a:prstGeom>
          <a:noFill/>
          <a:ln/>
        </p:spPr>
        <p:txBody>
          <a:bodyPr wrap="square" lIns="0" tIns="0" rIns="0" bIns="0" rtlCol="0" anchor="ctr"/>
          <a:lstStyle/>
          <a:p>
            <a:pPr marL="0" indent="0" algn="ctr">
              <a:buNone/>
            </a:pPr>
            <a:r>
              <a:rPr lang="en-US" sz="2800" dirty="0">
                <a:solidFill>
                  <a:srgbClr val="FFFFFF"/>
                </a:solidFill>
                <a:latin typeface="Calibri" pitchFamily="34" charset="0"/>
                <a:ea typeface="Calibri" pitchFamily="34" charset="-122"/>
                <a:cs typeface="Calibri" pitchFamily="34" charset="-120"/>
              </a:rPr>
              <a:t>Pretreatment CT Scan</a:t>
            </a:r>
            <a:endParaRPr lang="en-US" sz="2800" dirty="0"/>
          </a:p>
          <a:p>
            <a:pPr marL="0" indent="0" algn="ctr">
              <a:buNone/>
            </a:pPr>
            <a:r>
              <a:rPr lang="en-US" sz="2800" dirty="0">
                <a:solidFill>
                  <a:srgbClr val="FFFFFF"/>
                </a:solidFill>
                <a:latin typeface="Calibri" pitchFamily="34" charset="0"/>
                <a:ea typeface="Calibri" pitchFamily="34" charset="-122"/>
                <a:cs typeface="Calibri" pitchFamily="34" charset="-120"/>
              </a:rPr>
              <a:t>(TCIA Lung1, n = 390)</a:t>
            </a:r>
            <a:endParaRPr lang="en-US" sz="2800" dirty="0"/>
          </a:p>
        </p:txBody>
      </p:sp>
      <p:sp>
        <p:nvSpPr>
          <p:cNvPr id="57" name="Shape 54"/>
          <p:cNvSpPr/>
          <p:nvPr/>
        </p:nvSpPr>
        <p:spPr>
          <a:xfrm>
            <a:off x="30327600" y="9006840"/>
            <a:ext cx="0" cy="292608"/>
          </a:xfrm>
          <a:prstGeom prst="line">
            <a:avLst/>
          </a:prstGeom>
          <a:noFill/>
          <a:ln w="31750">
            <a:solidFill>
              <a:srgbClr val="1A5632"/>
            </a:solidFill>
            <a:prstDash val="solid"/>
          </a:ln>
        </p:spPr>
        <p:txBody>
          <a:bodyPr/>
          <a:lstStyle/>
          <a:p>
            <a:endParaRPr lang="en-US"/>
          </a:p>
        </p:txBody>
      </p:sp>
      <p:sp>
        <p:nvSpPr>
          <p:cNvPr id="58" name="Text 55"/>
          <p:cNvSpPr/>
          <p:nvPr/>
        </p:nvSpPr>
        <p:spPr>
          <a:xfrm>
            <a:off x="30053280" y="9070848"/>
            <a:ext cx="548640" cy="320040"/>
          </a:xfrm>
          <a:prstGeom prst="rect">
            <a:avLst/>
          </a:prstGeom>
          <a:noFill/>
          <a:ln/>
        </p:spPr>
        <p:txBody>
          <a:bodyPr wrap="square" lIns="0" tIns="0" rIns="0" bIns="0" rtlCol="0" anchor="ctr"/>
          <a:lstStyle/>
          <a:p>
            <a:pPr marL="0" indent="0" algn="ctr">
              <a:buNone/>
            </a:pPr>
            <a:r>
              <a:rPr lang="en-US" sz="2200" dirty="0">
                <a:solidFill>
                  <a:srgbClr val="1A5632"/>
                </a:solidFill>
              </a:rPr>
              <a:t>▼</a:t>
            </a:r>
            <a:endParaRPr lang="en-US" sz="2200" dirty="0"/>
          </a:p>
        </p:txBody>
      </p:sp>
      <p:sp>
        <p:nvSpPr>
          <p:cNvPr id="59" name="Shape 56"/>
          <p:cNvSpPr/>
          <p:nvPr/>
        </p:nvSpPr>
        <p:spPr>
          <a:xfrm>
            <a:off x="24700992" y="9390888"/>
            <a:ext cx="11253216" cy="1783080"/>
          </a:xfrm>
          <a:prstGeom prst="rect">
            <a:avLst/>
          </a:prstGeom>
          <a:solidFill>
            <a:srgbClr val="2E5F3E"/>
          </a:solidFill>
          <a:ln w="12700">
            <a:solidFill>
              <a:srgbClr val="2E5F3E"/>
            </a:solidFill>
            <a:prstDash val="solid"/>
          </a:ln>
        </p:spPr>
        <p:txBody>
          <a:bodyPr/>
          <a:lstStyle/>
          <a:p>
            <a:endParaRPr lang="en-US"/>
          </a:p>
        </p:txBody>
      </p:sp>
      <p:sp>
        <p:nvSpPr>
          <p:cNvPr id="60" name="Text 57"/>
          <p:cNvSpPr/>
          <p:nvPr/>
        </p:nvSpPr>
        <p:spPr>
          <a:xfrm>
            <a:off x="24883872" y="9500616"/>
            <a:ext cx="10887456" cy="1563624"/>
          </a:xfrm>
          <a:prstGeom prst="rect">
            <a:avLst/>
          </a:prstGeom>
          <a:noFill/>
          <a:ln/>
        </p:spPr>
        <p:txBody>
          <a:bodyPr wrap="square" lIns="0" tIns="0" rIns="0" bIns="0" rtlCol="0" anchor="ctr"/>
          <a:lstStyle/>
          <a:p>
            <a:pPr marL="0" indent="0" algn="ctr">
              <a:buNone/>
            </a:pPr>
            <a:r>
              <a:rPr lang="en-US" sz="2800" dirty="0">
                <a:solidFill>
                  <a:srgbClr val="FFFFFF"/>
                </a:solidFill>
                <a:latin typeface="Calibri" pitchFamily="34" charset="0"/>
                <a:ea typeface="Calibri" pitchFamily="34" charset="-122"/>
                <a:cs typeface="Calibri" pitchFamily="34" charset="-120"/>
              </a:rPr>
              <a:t>Radiomic Feature Extraction</a:t>
            </a:r>
            <a:endParaRPr lang="en-US" sz="2800" dirty="0"/>
          </a:p>
          <a:p>
            <a:pPr marL="0" indent="0" algn="ctr">
              <a:buNone/>
            </a:pPr>
            <a:r>
              <a:rPr lang="en-US" sz="2800" dirty="0">
                <a:solidFill>
                  <a:srgbClr val="FFFFFF"/>
                </a:solidFill>
                <a:latin typeface="Calibri" pitchFamily="34" charset="0"/>
                <a:ea typeface="Calibri" pitchFamily="34" charset="-122"/>
                <a:cs typeface="Calibri" pitchFamily="34" charset="-120"/>
              </a:rPr>
              <a:t>(PyRadiomics → entropy Ei, sphericity Si)</a:t>
            </a:r>
            <a:endParaRPr lang="en-US" sz="2800" dirty="0"/>
          </a:p>
        </p:txBody>
      </p:sp>
      <p:sp>
        <p:nvSpPr>
          <p:cNvPr id="61" name="Shape 58"/>
          <p:cNvSpPr/>
          <p:nvPr/>
        </p:nvSpPr>
        <p:spPr>
          <a:xfrm>
            <a:off x="30327600" y="11173968"/>
            <a:ext cx="0" cy="292608"/>
          </a:xfrm>
          <a:prstGeom prst="line">
            <a:avLst/>
          </a:prstGeom>
          <a:noFill/>
          <a:ln w="31750">
            <a:solidFill>
              <a:srgbClr val="1A5632"/>
            </a:solidFill>
            <a:prstDash val="solid"/>
          </a:ln>
        </p:spPr>
        <p:txBody>
          <a:bodyPr/>
          <a:lstStyle/>
          <a:p>
            <a:endParaRPr lang="en-US"/>
          </a:p>
        </p:txBody>
      </p:sp>
      <p:sp>
        <p:nvSpPr>
          <p:cNvPr id="62" name="Text 59"/>
          <p:cNvSpPr/>
          <p:nvPr/>
        </p:nvSpPr>
        <p:spPr>
          <a:xfrm>
            <a:off x="30053280" y="11237976"/>
            <a:ext cx="548640" cy="320040"/>
          </a:xfrm>
          <a:prstGeom prst="rect">
            <a:avLst/>
          </a:prstGeom>
          <a:noFill/>
          <a:ln/>
        </p:spPr>
        <p:txBody>
          <a:bodyPr wrap="square" lIns="0" tIns="0" rIns="0" bIns="0" rtlCol="0" anchor="ctr"/>
          <a:lstStyle/>
          <a:p>
            <a:pPr marL="0" indent="0" algn="ctr">
              <a:buNone/>
            </a:pPr>
            <a:r>
              <a:rPr lang="en-US" sz="2200" dirty="0">
                <a:solidFill>
                  <a:srgbClr val="1A5632"/>
                </a:solidFill>
              </a:rPr>
              <a:t>▼</a:t>
            </a:r>
            <a:endParaRPr lang="en-US" sz="2200" dirty="0"/>
          </a:p>
        </p:txBody>
      </p:sp>
      <p:sp>
        <p:nvSpPr>
          <p:cNvPr id="63" name="Shape 60"/>
          <p:cNvSpPr/>
          <p:nvPr/>
        </p:nvSpPr>
        <p:spPr>
          <a:xfrm>
            <a:off x="24700992" y="11558016"/>
            <a:ext cx="11253216" cy="1783080"/>
          </a:xfrm>
          <a:prstGeom prst="rect">
            <a:avLst/>
          </a:prstGeom>
          <a:solidFill>
            <a:srgbClr val="033319"/>
          </a:solidFill>
          <a:ln w="12700">
            <a:solidFill>
              <a:srgbClr val="033319"/>
            </a:solidFill>
            <a:prstDash val="solid"/>
          </a:ln>
        </p:spPr>
        <p:txBody>
          <a:bodyPr/>
          <a:lstStyle/>
          <a:p>
            <a:endParaRPr lang="en-US"/>
          </a:p>
        </p:txBody>
      </p:sp>
      <p:sp>
        <p:nvSpPr>
          <p:cNvPr id="64" name="Text 61"/>
          <p:cNvSpPr/>
          <p:nvPr/>
        </p:nvSpPr>
        <p:spPr>
          <a:xfrm>
            <a:off x="24883872" y="11667744"/>
            <a:ext cx="10887456" cy="1563624"/>
          </a:xfrm>
          <a:prstGeom prst="rect">
            <a:avLst/>
          </a:prstGeom>
          <a:noFill/>
          <a:ln/>
        </p:spPr>
        <p:txBody>
          <a:bodyPr wrap="square" lIns="0" tIns="0" rIns="0" bIns="0" rtlCol="0" anchor="ctr"/>
          <a:lstStyle/>
          <a:p>
            <a:pPr marL="0" indent="0" algn="ctr">
              <a:buNone/>
            </a:pPr>
            <a:r>
              <a:rPr lang="en-US" sz="2800" dirty="0">
                <a:solidFill>
                  <a:srgbClr val="FFFFFF"/>
                </a:solidFill>
                <a:latin typeface="Calibri" pitchFamily="34" charset="0"/>
                <a:ea typeface="Calibri" pitchFamily="34" charset="-122"/>
                <a:cs typeface="Calibri" pitchFamily="34" charset="-120"/>
              </a:rPr>
              <a:t>Radiomics-Parameterized</a:t>
            </a:r>
            <a:endParaRPr lang="en-US" sz="2800" dirty="0"/>
          </a:p>
          <a:p>
            <a:pPr marL="0" indent="0" algn="ctr">
              <a:buNone/>
            </a:pPr>
            <a:r>
              <a:rPr lang="en-US" sz="2800" dirty="0">
                <a:solidFill>
                  <a:srgbClr val="FFFFFF"/>
                </a:solidFill>
                <a:latin typeface="Calibri" pitchFamily="34" charset="0"/>
                <a:ea typeface="Calibri" pitchFamily="34" charset="-122"/>
                <a:cs typeface="Calibri" pitchFamily="34" charset="-120"/>
              </a:rPr>
              <a:t>Cellular Automaton (3D lattice, T=20)</a:t>
            </a:r>
            <a:endParaRPr lang="en-US" sz="2800" dirty="0"/>
          </a:p>
        </p:txBody>
      </p:sp>
      <p:sp>
        <p:nvSpPr>
          <p:cNvPr id="65" name="Shape 62"/>
          <p:cNvSpPr/>
          <p:nvPr/>
        </p:nvSpPr>
        <p:spPr>
          <a:xfrm>
            <a:off x="30327600" y="13341096"/>
            <a:ext cx="0" cy="292608"/>
          </a:xfrm>
          <a:prstGeom prst="line">
            <a:avLst/>
          </a:prstGeom>
          <a:noFill/>
          <a:ln w="31750">
            <a:solidFill>
              <a:srgbClr val="1A5632"/>
            </a:solidFill>
            <a:prstDash val="solid"/>
          </a:ln>
        </p:spPr>
        <p:txBody>
          <a:bodyPr/>
          <a:lstStyle/>
          <a:p>
            <a:endParaRPr lang="en-US"/>
          </a:p>
        </p:txBody>
      </p:sp>
      <p:sp>
        <p:nvSpPr>
          <p:cNvPr id="66" name="Text 63"/>
          <p:cNvSpPr/>
          <p:nvPr/>
        </p:nvSpPr>
        <p:spPr>
          <a:xfrm>
            <a:off x="30053280" y="13405104"/>
            <a:ext cx="548640" cy="320040"/>
          </a:xfrm>
          <a:prstGeom prst="rect">
            <a:avLst/>
          </a:prstGeom>
          <a:noFill/>
          <a:ln/>
        </p:spPr>
        <p:txBody>
          <a:bodyPr wrap="square" lIns="0" tIns="0" rIns="0" bIns="0" rtlCol="0" anchor="ctr"/>
          <a:lstStyle/>
          <a:p>
            <a:pPr marL="0" indent="0" algn="ctr">
              <a:buNone/>
            </a:pPr>
            <a:r>
              <a:rPr lang="en-US" sz="2200" dirty="0">
                <a:solidFill>
                  <a:srgbClr val="1A5632"/>
                </a:solidFill>
              </a:rPr>
              <a:t>▼</a:t>
            </a:r>
            <a:endParaRPr lang="en-US" sz="2200" dirty="0"/>
          </a:p>
        </p:txBody>
      </p:sp>
      <p:sp>
        <p:nvSpPr>
          <p:cNvPr id="67" name="Shape 64"/>
          <p:cNvSpPr/>
          <p:nvPr/>
        </p:nvSpPr>
        <p:spPr>
          <a:xfrm>
            <a:off x="24700992" y="13725144"/>
            <a:ext cx="11253216" cy="1783080"/>
          </a:xfrm>
          <a:prstGeom prst="rect">
            <a:avLst/>
          </a:prstGeom>
          <a:solidFill>
            <a:srgbClr val="FDB913"/>
          </a:solidFill>
          <a:ln w="12700">
            <a:solidFill>
              <a:srgbClr val="FDB913"/>
            </a:solidFill>
            <a:prstDash val="solid"/>
          </a:ln>
        </p:spPr>
        <p:txBody>
          <a:bodyPr/>
          <a:lstStyle/>
          <a:p>
            <a:endParaRPr lang="en-US"/>
          </a:p>
        </p:txBody>
      </p:sp>
      <p:sp>
        <p:nvSpPr>
          <p:cNvPr id="68" name="Text 65"/>
          <p:cNvSpPr/>
          <p:nvPr/>
        </p:nvSpPr>
        <p:spPr>
          <a:xfrm>
            <a:off x="24883872" y="13834872"/>
            <a:ext cx="10887456" cy="1563624"/>
          </a:xfrm>
          <a:prstGeom prst="rect">
            <a:avLst/>
          </a:prstGeom>
          <a:noFill/>
          <a:ln/>
        </p:spPr>
        <p:txBody>
          <a:bodyPr wrap="square" lIns="0" tIns="0" rIns="0" bIns="0" rtlCol="0" anchor="ctr"/>
          <a:lstStyle/>
          <a:p>
            <a:pPr marL="0" indent="0" algn="ctr">
              <a:buNone/>
            </a:pPr>
            <a:r>
              <a:rPr lang="en-US" sz="2800" b="1" dirty="0">
                <a:solidFill>
                  <a:srgbClr val="1A5632"/>
                </a:solidFill>
                <a:latin typeface="Calibri" pitchFamily="34" charset="0"/>
                <a:ea typeface="Calibri" pitchFamily="34" charset="-122"/>
                <a:cs typeface="Calibri" pitchFamily="34" charset="-120"/>
              </a:rPr>
              <a:t>6 Simulation-Derived Proxy Features</a:t>
            </a:r>
            <a:endParaRPr lang="en-US" sz="2800" dirty="0"/>
          </a:p>
          <a:p>
            <a:pPr marL="0" indent="0" algn="ctr">
              <a:buNone/>
            </a:pPr>
            <a:r>
              <a:rPr lang="en-US" sz="2800" b="1" dirty="0">
                <a:solidFill>
                  <a:srgbClr val="1A5632"/>
                </a:solidFill>
                <a:latin typeface="Calibri" pitchFamily="34" charset="0"/>
                <a:ea typeface="Calibri" pitchFamily="34" charset="-122"/>
                <a:cs typeface="Calibri" pitchFamily="34" charset="-120"/>
              </a:rPr>
              <a:t>α, β, Ei, Si, growth rate, necrosis ratio</a:t>
            </a:r>
            <a:endParaRPr lang="en-US" sz="2800" dirty="0"/>
          </a:p>
        </p:txBody>
      </p:sp>
      <p:sp>
        <p:nvSpPr>
          <p:cNvPr id="77" name="Shape 74"/>
          <p:cNvSpPr/>
          <p:nvPr/>
        </p:nvSpPr>
        <p:spPr>
          <a:xfrm>
            <a:off x="24700992" y="26993088"/>
            <a:ext cx="2689860" cy="2377440"/>
          </a:xfrm>
          <a:prstGeom prst="rect">
            <a:avLst/>
          </a:prstGeom>
          <a:solidFill>
            <a:srgbClr val="033319"/>
          </a:solidFill>
          <a:ln w="12700">
            <a:solidFill>
              <a:srgbClr val="033319"/>
            </a:solidFill>
            <a:prstDash val="solid"/>
          </a:ln>
        </p:spPr>
        <p:txBody>
          <a:bodyPr/>
          <a:lstStyle/>
          <a:p>
            <a:endParaRPr lang="en-US"/>
          </a:p>
        </p:txBody>
      </p:sp>
      <p:sp>
        <p:nvSpPr>
          <p:cNvPr id="78" name="Text 75"/>
          <p:cNvSpPr/>
          <p:nvPr/>
        </p:nvSpPr>
        <p:spPr>
          <a:xfrm>
            <a:off x="24746712" y="27102816"/>
            <a:ext cx="2598420" cy="2157984"/>
          </a:xfrm>
          <a:prstGeom prst="rect">
            <a:avLst/>
          </a:prstGeom>
          <a:noFill/>
          <a:ln/>
        </p:spPr>
        <p:txBody>
          <a:bodyPr wrap="square" lIns="0" tIns="0" rIns="0" bIns="0" rtlCol="0" anchor="ctr"/>
          <a:lstStyle/>
          <a:p>
            <a:pPr marL="0" indent="0" algn="ctr">
              <a:buNone/>
            </a:pPr>
            <a:r>
              <a:rPr lang="en-US" sz="2600" b="1" dirty="0">
                <a:solidFill>
                  <a:srgbClr val="FFFFFF"/>
                </a:solidFill>
                <a:latin typeface="Calibri" pitchFamily="34" charset="0"/>
                <a:ea typeface="Calibri" pitchFamily="34" charset="-122"/>
                <a:cs typeface="Calibri" pitchFamily="34" charset="-120"/>
              </a:rPr>
              <a:t>SM</a:t>
            </a:r>
            <a:endParaRPr lang="en-US" sz="2600" dirty="0"/>
          </a:p>
          <a:p>
            <a:pPr marL="0" indent="0" algn="ctr">
              <a:buNone/>
            </a:pPr>
            <a:r>
              <a:rPr lang="en-US" sz="2600" b="1" dirty="0">
                <a:solidFill>
                  <a:srgbClr val="FFFFFF"/>
                </a:solidFill>
                <a:latin typeface="Calibri" pitchFamily="34" charset="0"/>
                <a:ea typeface="Calibri" pitchFamily="34" charset="-122"/>
                <a:cs typeface="Calibri" pitchFamily="34" charset="-120"/>
              </a:rPr>
              <a:t>(6 features)</a:t>
            </a:r>
            <a:endParaRPr lang="en-US" sz="2600" dirty="0"/>
          </a:p>
        </p:txBody>
      </p:sp>
      <p:sp>
        <p:nvSpPr>
          <p:cNvPr id="79" name="Shape 76"/>
          <p:cNvSpPr/>
          <p:nvPr/>
        </p:nvSpPr>
        <p:spPr>
          <a:xfrm>
            <a:off x="27555444" y="26993088"/>
            <a:ext cx="2689860" cy="2377440"/>
          </a:xfrm>
          <a:prstGeom prst="rect">
            <a:avLst/>
          </a:prstGeom>
          <a:solidFill>
            <a:srgbClr val="1A5632"/>
          </a:solidFill>
          <a:ln w="12700">
            <a:solidFill>
              <a:srgbClr val="1A5632"/>
            </a:solidFill>
            <a:prstDash val="solid"/>
          </a:ln>
        </p:spPr>
        <p:txBody>
          <a:bodyPr/>
          <a:lstStyle/>
          <a:p>
            <a:endParaRPr lang="en-US"/>
          </a:p>
        </p:txBody>
      </p:sp>
      <p:sp>
        <p:nvSpPr>
          <p:cNvPr id="80" name="Text 77"/>
          <p:cNvSpPr/>
          <p:nvPr/>
        </p:nvSpPr>
        <p:spPr>
          <a:xfrm>
            <a:off x="27601164" y="27102816"/>
            <a:ext cx="2598420" cy="2157984"/>
          </a:xfrm>
          <a:prstGeom prst="rect">
            <a:avLst/>
          </a:prstGeom>
          <a:noFill/>
          <a:ln/>
        </p:spPr>
        <p:txBody>
          <a:bodyPr wrap="square" lIns="0" tIns="0" rIns="0" bIns="0" rtlCol="0" anchor="ctr"/>
          <a:lstStyle/>
          <a:p>
            <a:pPr marL="0" indent="0" algn="ctr">
              <a:buNone/>
            </a:pPr>
            <a:r>
              <a:rPr lang="en-US" sz="2600" b="1" dirty="0">
                <a:solidFill>
                  <a:srgbClr val="FFFFFF"/>
                </a:solidFill>
                <a:latin typeface="Calibri" pitchFamily="34" charset="0"/>
                <a:ea typeface="Calibri" pitchFamily="34" charset="-122"/>
                <a:cs typeface="Calibri" pitchFamily="34" charset="-120"/>
              </a:rPr>
              <a:t>TMAE</a:t>
            </a:r>
            <a:endParaRPr lang="en-US" sz="2600" dirty="0"/>
          </a:p>
          <a:p>
            <a:pPr marL="0" indent="0" algn="ctr">
              <a:buNone/>
            </a:pPr>
            <a:r>
              <a:rPr lang="en-US" sz="2600" b="1" dirty="0">
                <a:solidFill>
                  <a:srgbClr val="FFFFFF"/>
                </a:solidFill>
                <a:latin typeface="Calibri" pitchFamily="34" charset="0"/>
                <a:ea typeface="Calibri" pitchFamily="34" charset="-122"/>
                <a:cs typeface="Calibri" pitchFamily="34" charset="-120"/>
              </a:rPr>
              <a:t>(768-d)</a:t>
            </a:r>
            <a:endParaRPr lang="en-US" sz="2600" dirty="0"/>
          </a:p>
        </p:txBody>
      </p:sp>
      <p:sp>
        <p:nvSpPr>
          <p:cNvPr id="81" name="Shape 78"/>
          <p:cNvSpPr/>
          <p:nvPr/>
        </p:nvSpPr>
        <p:spPr>
          <a:xfrm>
            <a:off x="30409896" y="26993088"/>
            <a:ext cx="2689860" cy="2377440"/>
          </a:xfrm>
          <a:prstGeom prst="rect">
            <a:avLst/>
          </a:prstGeom>
          <a:solidFill>
            <a:srgbClr val="2E5F3E"/>
          </a:solidFill>
          <a:ln w="12700">
            <a:solidFill>
              <a:srgbClr val="2E5F3E"/>
            </a:solidFill>
            <a:prstDash val="solid"/>
          </a:ln>
        </p:spPr>
        <p:txBody>
          <a:bodyPr/>
          <a:lstStyle/>
          <a:p>
            <a:endParaRPr lang="en-US"/>
          </a:p>
        </p:txBody>
      </p:sp>
      <p:sp>
        <p:nvSpPr>
          <p:cNvPr id="82" name="Text 79"/>
          <p:cNvSpPr/>
          <p:nvPr/>
        </p:nvSpPr>
        <p:spPr>
          <a:xfrm>
            <a:off x="30455616" y="27102816"/>
            <a:ext cx="2598420" cy="2157984"/>
          </a:xfrm>
          <a:prstGeom prst="rect">
            <a:avLst/>
          </a:prstGeom>
          <a:noFill/>
          <a:ln/>
        </p:spPr>
        <p:txBody>
          <a:bodyPr wrap="square" lIns="0" tIns="0" rIns="0" bIns="0" rtlCol="0" anchor="ctr"/>
          <a:lstStyle/>
          <a:p>
            <a:pPr marL="0" indent="0" algn="ctr">
              <a:buNone/>
            </a:pPr>
            <a:r>
              <a:rPr lang="en-US" sz="2600" b="1" dirty="0">
                <a:solidFill>
                  <a:srgbClr val="FFFFFF"/>
                </a:solidFill>
                <a:latin typeface="Calibri" pitchFamily="34" charset="0"/>
                <a:ea typeface="Calibri" pitchFamily="34" charset="-122"/>
                <a:cs typeface="Calibri" pitchFamily="34" charset="-120"/>
              </a:rPr>
              <a:t>Radiomics</a:t>
            </a:r>
            <a:endParaRPr lang="en-US" sz="2600" dirty="0"/>
          </a:p>
        </p:txBody>
      </p:sp>
      <p:sp>
        <p:nvSpPr>
          <p:cNvPr id="83" name="Shape 80"/>
          <p:cNvSpPr/>
          <p:nvPr/>
        </p:nvSpPr>
        <p:spPr>
          <a:xfrm>
            <a:off x="33264348" y="26993088"/>
            <a:ext cx="2689860" cy="2377440"/>
          </a:xfrm>
          <a:prstGeom prst="rect">
            <a:avLst/>
          </a:prstGeom>
          <a:solidFill>
            <a:srgbClr val="033319"/>
          </a:solidFill>
          <a:ln w="12700">
            <a:solidFill>
              <a:srgbClr val="033319"/>
            </a:solidFill>
            <a:prstDash val="solid"/>
          </a:ln>
        </p:spPr>
        <p:txBody>
          <a:bodyPr/>
          <a:lstStyle/>
          <a:p>
            <a:endParaRPr lang="en-US"/>
          </a:p>
        </p:txBody>
      </p:sp>
      <p:sp>
        <p:nvSpPr>
          <p:cNvPr id="84" name="Text 81"/>
          <p:cNvSpPr/>
          <p:nvPr/>
        </p:nvSpPr>
        <p:spPr>
          <a:xfrm>
            <a:off x="33310068" y="27102816"/>
            <a:ext cx="2598420" cy="2157984"/>
          </a:xfrm>
          <a:prstGeom prst="rect">
            <a:avLst/>
          </a:prstGeom>
          <a:noFill/>
          <a:ln/>
        </p:spPr>
        <p:txBody>
          <a:bodyPr wrap="square" lIns="0" tIns="0" rIns="0" bIns="0" rtlCol="0" anchor="ctr"/>
          <a:lstStyle/>
          <a:p>
            <a:pPr marL="0" indent="0" algn="ctr">
              <a:buNone/>
            </a:pPr>
            <a:r>
              <a:rPr lang="en-US" sz="2600" b="1" dirty="0">
                <a:solidFill>
                  <a:srgbClr val="FFFFFF"/>
                </a:solidFill>
                <a:latin typeface="Calibri" pitchFamily="34" charset="0"/>
                <a:ea typeface="Calibri" pitchFamily="34" charset="-122"/>
                <a:cs typeface="Calibri" pitchFamily="34" charset="-120"/>
              </a:rPr>
              <a:t>Clinical</a:t>
            </a:r>
            <a:endParaRPr lang="en-US" sz="2600" dirty="0"/>
          </a:p>
        </p:txBody>
      </p:sp>
      <p:sp>
        <p:nvSpPr>
          <p:cNvPr id="85" name="Shape 82"/>
          <p:cNvSpPr/>
          <p:nvPr/>
        </p:nvSpPr>
        <p:spPr>
          <a:xfrm>
            <a:off x="30327600" y="29553408"/>
            <a:ext cx="0" cy="411480"/>
          </a:xfrm>
          <a:prstGeom prst="line">
            <a:avLst/>
          </a:prstGeom>
          <a:noFill/>
          <a:ln w="31750">
            <a:solidFill>
              <a:srgbClr val="1A5632"/>
            </a:solidFill>
            <a:prstDash val="solid"/>
          </a:ln>
        </p:spPr>
        <p:txBody>
          <a:bodyPr/>
          <a:lstStyle/>
          <a:p>
            <a:endParaRPr lang="en-US"/>
          </a:p>
        </p:txBody>
      </p:sp>
      <p:sp>
        <p:nvSpPr>
          <p:cNvPr id="86" name="Text 83"/>
          <p:cNvSpPr/>
          <p:nvPr/>
        </p:nvSpPr>
        <p:spPr>
          <a:xfrm>
            <a:off x="30053280" y="29708856"/>
            <a:ext cx="548640" cy="274320"/>
          </a:xfrm>
          <a:prstGeom prst="rect">
            <a:avLst/>
          </a:prstGeom>
          <a:noFill/>
          <a:ln/>
        </p:spPr>
        <p:txBody>
          <a:bodyPr wrap="square" lIns="0" tIns="0" rIns="0" bIns="0" rtlCol="0" anchor="ctr"/>
          <a:lstStyle/>
          <a:p>
            <a:pPr marL="0" indent="0" algn="ctr">
              <a:buNone/>
            </a:pPr>
            <a:r>
              <a:rPr lang="en-US" sz="2200" dirty="0">
                <a:solidFill>
                  <a:srgbClr val="1A5632"/>
                </a:solidFill>
              </a:rPr>
              <a:t>▼</a:t>
            </a:r>
            <a:endParaRPr lang="en-US" sz="2200" dirty="0"/>
          </a:p>
        </p:txBody>
      </p:sp>
      <p:sp>
        <p:nvSpPr>
          <p:cNvPr id="87" name="Shape 84"/>
          <p:cNvSpPr/>
          <p:nvPr/>
        </p:nvSpPr>
        <p:spPr>
          <a:xfrm>
            <a:off x="26121360" y="30056328"/>
            <a:ext cx="8412480" cy="1371600"/>
          </a:xfrm>
          <a:prstGeom prst="rect">
            <a:avLst/>
          </a:prstGeom>
          <a:solidFill>
            <a:srgbClr val="1A5632"/>
          </a:solidFill>
          <a:ln w="12700">
            <a:solidFill>
              <a:srgbClr val="1A5632"/>
            </a:solidFill>
            <a:prstDash val="solid"/>
          </a:ln>
        </p:spPr>
        <p:txBody>
          <a:bodyPr/>
          <a:lstStyle/>
          <a:p>
            <a:endParaRPr lang="en-US"/>
          </a:p>
        </p:txBody>
      </p:sp>
      <p:sp>
        <p:nvSpPr>
          <p:cNvPr id="88" name="Text 85"/>
          <p:cNvSpPr/>
          <p:nvPr/>
        </p:nvSpPr>
        <p:spPr>
          <a:xfrm>
            <a:off x="26121360" y="30056328"/>
            <a:ext cx="8412480" cy="1371600"/>
          </a:xfrm>
          <a:prstGeom prst="rect">
            <a:avLst/>
          </a:prstGeom>
          <a:noFill/>
          <a:ln/>
        </p:spPr>
        <p:txBody>
          <a:bodyPr wrap="square" lIns="0" tIns="0" rIns="0" bIns="0" rtlCol="0" anchor="ctr"/>
          <a:lstStyle/>
          <a:p>
            <a:pPr marL="0" indent="0" algn="ctr">
              <a:buNone/>
            </a:pPr>
            <a:r>
              <a:rPr lang="en-US" sz="3200" b="1" dirty="0">
                <a:solidFill>
                  <a:srgbClr val="FFFFFF"/>
                </a:solidFill>
                <a:latin typeface="Calibri" pitchFamily="34" charset="0"/>
                <a:ea typeface="Calibri" pitchFamily="34" charset="-122"/>
                <a:cs typeface="Calibri" pitchFamily="34" charset="-120"/>
              </a:rPr>
              <a:t>Neural Cox Proportional Hazards</a:t>
            </a:r>
            <a:endParaRPr lang="en-US" sz="3200" dirty="0"/>
          </a:p>
        </p:txBody>
      </p:sp>
      <p:sp>
        <p:nvSpPr>
          <p:cNvPr id="89" name="Text 86"/>
          <p:cNvSpPr/>
          <p:nvPr/>
        </p:nvSpPr>
        <p:spPr>
          <a:xfrm>
            <a:off x="24700992" y="31610808"/>
            <a:ext cx="11253216" cy="1463040"/>
          </a:xfrm>
          <a:prstGeom prst="rect">
            <a:avLst/>
          </a:prstGeom>
          <a:noFill/>
          <a:ln/>
        </p:spPr>
        <p:txBody>
          <a:bodyPr wrap="square" lIns="0" tIns="0" rIns="0" bIns="0" rtlCol="0" anchor="t"/>
          <a:lstStyle/>
          <a:p>
            <a:pPr marL="0" indent="0">
              <a:buNone/>
            </a:pPr>
            <a:r>
              <a:rPr lang="en-US" sz="2400" i="1" dirty="0">
                <a:solidFill>
                  <a:srgbClr val="333333"/>
                </a:solidFill>
                <a:latin typeface="Calibri" pitchFamily="34" charset="0"/>
                <a:ea typeface="Calibri" pitchFamily="34" charset="-122"/>
                <a:cs typeface="Calibri" pitchFamily="34" charset="-120"/>
              </a:rPr>
              <a:t>Figure 2. Four-modality fusion architecture. Pipeline: Pretreatment CT → tumor mask → radiomic entropy (Ei) &amp; sphericity (Si) → CA simulation (3D lattice, T=20 steps) → 6 proxy features (α, β, Ei, Si, growth rate, necrosis ratio) → fused with TMAE (768-d) + radiomics + clinical → Neural Cox survival model. SM = simulation-derived proxy features (heuristic proxy model, not a validated biological simulator).</a:t>
            </a:r>
            <a:endParaRPr lang="en-US" sz="2400" dirty="0"/>
          </a:p>
        </p:txBody>
      </p:sp>
      <p:sp>
        <p:nvSpPr>
          <p:cNvPr id="90" name="Shape 87"/>
          <p:cNvSpPr/>
          <p:nvPr/>
        </p:nvSpPr>
        <p:spPr>
          <a:xfrm>
            <a:off x="365760" y="31455360"/>
            <a:ext cx="11765280" cy="19842480"/>
          </a:xfrm>
          <a:prstGeom prst="rect">
            <a:avLst/>
          </a:prstGeom>
          <a:solidFill>
            <a:srgbClr val="FFFFFF"/>
          </a:solidFill>
          <a:ln w="7620">
            <a:solidFill>
              <a:srgbClr val="CCCCCC"/>
            </a:solidFill>
            <a:prstDash val="solid"/>
          </a:ln>
        </p:spPr>
        <p:txBody>
          <a:bodyPr/>
          <a:lstStyle/>
          <a:p>
            <a:endParaRPr lang="en-US"/>
          </a:p>
        </p:txBody>
      </p:sp>
      <p:sp>
        <p:nvSpPr>
          <p:cNvPr id="91" name="Shape 88"/>
          <p:cNvSpPr/>
          <p:nvPr/>
        </p:nvSpPr>
        <p:spPr>
          <a:xfrm>
            <a:off x="365760" y="31455360"/>
            <a:ext cx="11765280" cy="1051560"/>
          </a:xfrm>
          <a:prstGeom prst="rect">
            <a:avLst/>
          </a:prstGeom>
          <a:solidFill>
            <a:srgbClr val="1A5632"/>
          </a:solidFill>
          <a:ln w="12700">
            <a:solidFill>
              <a:srgbClr val="1A5632"/>
            </a:solidFill>
            <a:prstDash val="solid"/>
          </a:ln>
        </p:spPr>
        <p:txBody>
          <a:bodyPr/>
          <a:lstStyle/>
          <a:p>
            <a:endParaRPr lang="en-US"/>
          </a:p>
        </p:txBody>
      </p:sp>
      <p:sp>
        <p:nvSpPr>
          <p:cNvPr id="92" name="Text 89"/>
          <p:cNvSpPr/>
          <p:nvPr/>
        </p:nvSpPr>
        <p:spPr>
          <a:xfrm>
            <a:off x="621792" y="31455360"/>
            <a:ext cx="11253216" cy="1051560"/>
          </a:xfrm>
          <a:prstGeom prst="rect">
            <a:avLst/>
          </a:prstGeom>
          <a:noFill/>
          <a:ln/>
        </p:spPr>
        <p:txBody>
          <a:bodyPr wrap="square" lIns="0" tIns="0" rIns="0" bIns="0" rtlCol="0" anchor="ctr"/>
          <a:lstStyle/>
          <a:p>
            <a:pPr marL="0" indent="0">
              <a:buNone/>
            </a:pPr>
            <a:r>
              <a:rPr lang="en-US" sz="4400" b="1" dirty="0">
                <a:solidFill>
                  <a:srgbClr val="FFFFFF"/>
                </a:solidFill>
                <a:latin typeface="Calibri" pitchFamily="34" charset="0"/>
                <a:ea typeface="Calibri" pitchFamily="34" charset="-122"/>
                <a:cs typeface="Calibri" pitchFamily="34" charset="-120"/>
              </a:rPr>
              <a:t>COHORT &amp; BENCHMARK</a:t>
            </a:r>
            <a:endParaRPr lang="en-US" sz="4400" dirty="0"/>
          </a:p>
        </p:txBody>
      </p:sp>
      <p:sp>
        <p:nvSpPr>
          <p:cNvPr id="93" name="Text 90"/>
          <p:cNvSpPr/>
          <p:nvPr/>
        </p:nvSpPr>
        <p:spPr>
          <a:xfrm>
            <a:off x="621792" y="32735520"/>
            <a:ext cx="11253216" cy="749808"/>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Table 1. Cohort Characteristics — Lung1</a:t>
            </a:r>
            <a:endParaRPr lang="en-US" sz="3000" dirty="0"/>
          </a:p>
        </p:txBody>
      </p:sp>
      <p:graphicFrame>
        <p:nvGraphicFramePr>
          <p:cNvPr id="94" name="Table 0"/>
          <p:cNvGraphicFramePr>
            <a:graphicFrameLocks noGrp="1"/>
          </p:cNvGraphicFramePr>
          <p:nvPr>
            <p:extLst>
              <p:ext uri="{D42A27DB-BD31-4B8C-83A1-F6EECF244321}">
                <p14:modId xmlns:p14="http://schemas.microsoft.com/office/powerpoint/2010/main" val="1579011935"/>
              </p:ext>
            </p:extLst>
          </p:nvPr>
        </p:nvGraphicFramePr>
        <p:xfrm>
          <a:off x="621792" y="33558480"/>
          <a:ext cx="11253216" cy="5760720"/>
        </p:xfrm>
        <a:graphic>
          <a:graphicData uri="http://schemas.openxmlformats.org/drawingml/2006/table">
            <a:tbl>
              <a:tblPr/>
              <a:tblGrid>
                <a:gridCol w="6189269">
                  <a:extLst>
                    <a:ext uri="{9D8B030D-6E8A-4147-A177-3AD203B41FA5}">
                      <a16:colId xmlns:a16="http://schemas.microsoft.com/office/drawing/2014/main" val="20000"/>
                    </a:ext>
                  </a:extLst>
                </a:gridCol>
                <a:gridCol w="5063947">
                  <a:extLst>
                    <a:ext uri="{9D8B030D-6E8A-4147-A177-3AD203B41FA5}">
                      <a16:colId xmlns:a16="http://schemas.microsoft.com/office/drawing/2014/main" val="20001"/>
                    </a:ext>
                  </a:extLst>
                </a:gridCol>
              </a:tblGrid>
              <a:tr h="822960">
                <a:tc>
                  <a:txBody>
                    <a:bodyPr/>
                    <a:lstStyle/>
                    <a:p>
                      <a:pPr marL="0" indent="0">
                        <a:buNone/>
                      </a:pPr>
                      <a:r>
                        <a:rPr lang="en-US" sz="2800" b="1" dirty="0">
                          <a:solidFill>
                            <a:srgbClr val="FFFFFF"/>
                          </a:solidFill>
                          <a:latin typeface="Calibri" pitchFamily="34" charset="0"/>
                          <a:ea typeface="Calibri" pitchFamily="34" charset="-122"/>
                          <a:cs typeface="Calibri" pitchFamily="34" charset="-120"/>
                        </a:rPr>
                        <a:t>Characteristic</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1A5632"/>
                    </a:solidFill>
                  </a:tcPr>
                </a:tc>
                <a:tc>
                  <a:txBody>
                    <a:bodyPr/>
                    <a:lstStyle/>
                    <a:p>
                      <a:pPr marL="0" indent="0">
                        <a:buNone/>
                      </a:pPr>
                      <a:r>
                        <a:rPr lang="en-US" sz="2800" b="1" dirty="0">
                          <a:solidFill>
                            <a:srgbClr val="FFFFFF"/>
                          </a:solidFill>
                          <a:latin typeface="Calibri" pitchFamily="34" charset="0"/>
                          <a:ea typeface="Calibri" pitchFamily="34" charset="-122"/>
                          <a:cs typeface="Calibri" pitchFamily="34" charset="-120"/>
                        </a:rPr>
                        <a:t>Lung1</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1A5632"/>
                    </a:solidFill>
                  </a:tcPr>
                </a:tc>
                <a:extLst>
                  <a:ext uri="{0D108BD9-81ED-4DB2-BD59-A6C34878D82A}">
                    <a16:rowId xmlns:a16="http://schemas.microsoft.com/office/drawing/2014/main" val="10000"/>
                  </a:ext>
                </a:extLst>
              </a:tr>
              <a:tr h="822960">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Patients (n)</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390</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822960">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Event rate</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≈54% (OS events)</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822960">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CT type</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Pretreatment DICOM</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822960">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Segmentations</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Expert GTV</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822960">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Train / Test split</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260 / 130 (stratified)</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822960">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Outcome</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800" dirty="0">
                          <a:solidFill>
                            <a:srgbClr val="222222"/>
                          </a:solidFill>
                          <a:latin typeface="Calibri" pitchFamily="34" charset="0"/>
                          <a:ea typeface="Calibri" pitchFamily="34" charset="-122"/>
                          <a:cs typeface="Calibri" pitchFamily="34" charset="-120"/>
                        </a:rPr>
                        <a:t>Right-censored OS</a:t>
                      </a:r>
                      <a:endParaRPr lang="en-US" sz="28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
        <p:nvSpPr>
          <p:cNvPr id="95" name="Shape 91"/>
          <p:cNvSpPr/>
          <p:nvPr/>
        </p:nvSpPr>
        <p:spPr>
          <a:xfrm>
            <a:off x="621792" y="39547800"/>
            <a:ext cx="11253216" cy="73152"/>
          </a:xfrm>
          <a:prstGeom prst="rect">
            <a:avLst/>
          </a:prstGeom>
          <a:solidFill>
            <a:srgbClr val="FDB913"/>
          </a:solidFill>
          <a:ln w="12700">
            <a:solidFill>
              <a:srgbClr val="FDB913"/>
            </a:solidFill>
            <a:prstDash val="solid"/>
          </a:ln>
        </p:spPr>
        <p:txBody>
          <a:bodyPr/>
          <a:lstStyle/>
          <a:p>
            <a:endParaRPr lang="en-US"/>
          </a:p>
        </p:txBody>
      </p:sp>
      <p:sp>
        <p:nvSpPr>
          <p:cNvPr id="96" name="Text 92"/>
          <p:cNvSpPr/>
          <p:nvPr/>
        </p:nvSpPr>
        <p:spPr>
          <a:xfrm>
            <a:off x="621792" y="39803832"/>
            <a:ext cx="11253216" cy="749808"/>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Table 2. State-of-the-Art Comparison on Lung1</a:t>
            </a:r>
            <a:endParaRPr lang="en-US" sz="3000" dirty="0"/>
          </a:p>
        </p:txBody>
      </p:sp>
      <p:graphicFrame>
        <p:nvGraphicFramePr>
          <p:cNvPr id="97" name="Table 1"/>
          <p:cNvGraphicFramePr>
            <a:graphicFrameLocks noGrp="1"/>
          </p:cNvGraphicFramePr>
          <p:nvPr>
            <p:extLst>
              <p:ext uri="{D42A27DB-BD31-4B8C-83A1-F6EECF244321}">
                <p14:modId xmlns:p14="http://schemas.microsoft.com/office/powerpoint/2010/main" val="1579011935"/>
              </p:ext>
            </p:extLst>
          </p:nvPr>
        </p:nvGraphicFramePr>
        <p:xfrm>
          <a:off x="621792" y="40626792"/>
          <a:ext cx="11253216" cy="6016752"/>
        </p:xfrm>
        <a:graphic>
          <a:graphicData uri="http://schemas.openxmlformats.org/drawingml/2006/table">
            <a:tbl>
              <a:tblPr/>
              <a:tblGrid>
                <a:gridCol w="4163690">
                  <a:extLst>
                    <a:ext uri="{9D8B030D-6E8A-4147-A177-3AD203B41FA5}">
                      <a16:colId xmlns:a16="http://schemas.microsoft.com/office/drawing/2014/main" val="20000"/>
                    </a:ext>
                  </a:extLst>
                </a:gridCol>
                <a:gridCol w="4163690">
                  <a:extLst>
                    <a:ext uri="{9D8B030D-6E8A-4147-A177-3AD203B41FA5}">
                      <a16:colId xmlns:a16="http://schemas.microsoft.com/office/drawing/2014/main" val="20001"/>
                    </a:ext>
                  </a:extLst>
                </a:gridCol>
                <a:gridCol w="2925836">
                  <a:extLst>
                    <a:ext uri="{9D8B030D-6E8A-4147-A177-3AD203B41FA5}">
                      <a16:colId xmlns:a16="http://schemas.microsoft.com/office/drawing/2014/main" val="20002"/>
                    </a:ext>
                  </a:extLst>
                </a:gridCol>
              </a:tblGrid>
              <a:tr h="859536">
                <a:tc>
                  <a:txBody>
                    <a:bodyPr/>
                    <a:lstStyle/>
                    <a:p>
                      <a:pPr marL="0" indent="0">
                        <a:buNone/>
                      </a:pPr>
                      <a:r>
                        <a:rPr lang="en-US" sz="2600" b="1" dirty="0">
                          <a:solidFill>
                            <a:srgbClr val="FFFFFF"/>
                          </a:solidFill>
                          <a:latin typeface="Calibri" pitchFamily="34" charset="0"/>
                          <a:ea typeface="Calibri" pitchFamily="34" charset="-122"/>
                          <a:cs typeface="Calibri" pitchFamily="34" charset="-120"/>
                        </a:rPr>
                        <a:t>Method</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1A5632"/>
                    </a:solidFill>
                  </a:tcPr>
                </a:tc>
                <a:tc>
                  <a:txBody>
                    <a:bodyPr/>
                    <a:lstStyle/>
                    <a:p>
                      <a:pPr marL="0" indent="0">
                        <a:buNone/>
                      </a:pPr>
                      <a:r>
                        <a:rPr lang="en-US" sz="2600" b="1" dirty="0">
                          <a:solidFill>
                            <a:srgbClr val="FFFFFF"/>
                          </a:solidFill>
                          <a:latin typeface="Calibri" pitchFamily="34" charset="0"/>
                          <a:ea typeface="Calibri" pitchFamily="34" charset="-122"/>
                          <a:cs typeface="Calibri" pitchFamily="34" charset="-120"/>
                        </a:rPr>
                        <a:t>Modality</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1A5632"/>
                    </a:solidFill>
                  </a:tcPr>
                </a:tc>
                <a:tc>
                  <a:txBody>
                    <a:bodyPr/>
                    <a:lstStyle/>
                    <a:p>
                      <a:pPr marL="0" indent="0">
                        <a:buNone/>
                      </a:pPr>
                      <a:r>
                        <a:rPr lang="en-US" sz="2600" b="1" dirty="0">
                          <a:solidFill>
                            <a:srgbClr val="FFFFFF"/>
                          </a:solidFill>
                          <a:latin typeface="Calibri" pitchFamily="34" charset="0"/>
                          <a:ea typeface="Calibri" pitchFamily="34" charset="-122"/>
                          <a:cs typeface="Calibri" pitchFamily="34" charset="-120"/>
                        </a:rPr>
                        <a:t>C-index</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1A5632"/>
                    </a:solidFill>
                  </a:tcPr>
                </a:tc>
                <a:extLst>
                  <a:ext uri="{0D108BD9-81ED-4DB2-BD59-A6C34878D82A}">
                    <a16:rowId xmlns:a16="http://schemas.microsoft.com/office/drawing/2014/main" val="10000"/>
                  </a:ext>
                </a:extLst>
              </a:tr>
              <a:tr h="859536">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Welch 2019 [50]</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Radiomics + CoxR</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0.600</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859536">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Haarburger 2019 [51]</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2D-CNN + Radiomics</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0.623</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859536">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Haarburger 2020 [52]</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U-Net + Radiomics</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0.577</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859536">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Scalco 2020 [53]</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GP + Radiomics</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0.608</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859536">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Ferretti 2021 [15]</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3D-CAE + Radio. + Clin.</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2600" dirty="0">
                          <a:solidFill>
                            <a:srgbClr val="222222"/>
                          </a:solidFill>
                          <a:latin typeface="Calibri" pitchFamily="34" charset="0"/>
                          <a:ea typeface="Calibri" pitchFamily="34" charset="-122"/>
                          <a:cs typeface="Calibri" pitchFamily="34" charset="-120"/>
                        </a:rPr>
                        <a:t>0.631</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859536">
                <a:tc>
                  <a:txBody>
                    <a:bodyPr/>
                    <a:lstStyle/>
                    <a:p>
                      <a:pPr marL="0" indent="0">
                        <a:buNone/>
                      </a:pPr>
                      <a:r>
                        <a:rPr lang="en-US" sz="2600" b="1" dirty="0">
                          <a:solidFill>
                            <a:srgbClr val="222222"/>
                          </a:solidFill>
                          <a:latin typeface="Calibri" pitchFamily="34" charset="0"/>
                          <a:ea typeface="Calibri" pitchFamily="34" charset="-122"/>
                          <a:cs typeface="Calibri" pitchFamily="34" charset="-120"/>
                        </a:rPr>
                        <a:t>Proposed (primary)</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E8F5E9"/>
                    </a:solidFill>
                  </a:tcPr>
                </a:tc>
                <a:tc>
                  <a:txBody>
                    <a:bodyPr/>
                    <a:lstStyle/>
                    <a:p>
                      <a:pPr marL="0" indent="0">
                        <a:buNone/>
                      </a:pPr>
                      <a:r>
                        <a:rPr lang="en-US" sz="2600" b="1" dirty="0">
                          <a:solidFill>
                            <a:srgbClr val="222222"/>
                          </a:solidFill>
                          <a:latin typeface="Calibri" pitchFamily="34" charset="0"/>
                          <a:ea typeface="Calibri" pitchFamily="34" charset="-122"/>
                          <a:cs typeface="Calibri" pitchFamily="34" charset="-120"/>
                        </a:rPr>
                        <a:t>TMAE+SM+Radio.+Clin.</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E8F5E9"/>
                    </a:solidFill>
                  </a:tcPr>
                </a:tc>
                <a:tc>
                  <a:txBody>
                    <a:bodyPr/>
                    <a:lstStyle/>
                    <a:p>
                      <a:pPr marL="0" indent="0">
                        <a:buNone/>
                      </a:pPr>
                      <a:r>
                        <a:rPr lang="en-US" sz="2600" b="1" dirty="0">
                          <a:solidFill>
                            <a:srgbClr val="1A5632"/>
                          </a:solidFill>
                          <a:latin typeface="Calibri" pitchFamily="34" charset="0"/>
                          <a:ea typeface="Calibri" pitchFamily="34" charset="-122"/>
                          <a:cs typeface="Calibri" pitchFamily="34" charset="-120"/>
                        </a:rPr>
                        <a:t>0.641 ▲</a:t>
                      </a:r>
                      <a:endParaRPr lang="en-US" sz="2600" dirty="0">
                        <a:latin typeface="Calibri" charset="0"/>
                        <a:ea typeface="Calibri" charset="0"/>
                        <a:cs typeface="Calibri" charset="0"/>
                      </a:endParaRPr>
                    </a:p>
                  </a:txBody>
                  <a:tcPr>
                    <a:lnL w="10160" cap="flat" cmpd="sng" algn="ctr">
                      <a:solidFill>
                        <a:srgbClr val="CCCCCC"/>
                      </a:solidFill>
                      <a:prstDash val="solid"/>
                      <a:round/>
                      <a:headEnd type="none" w="med" len="med"/>
                      <a:tailEnd type="none" w="med" len="med"/>
                    </a:lnL>
                    <a:lnR w="10160" cap="flat" cmpd="sng" algn="ctr">
                      <a:solidFill>
                        <a:srgbClr val="CCCCCC"/>
                      </a:solidFill>
                      <a:prstDash val="solid"/>
                      <a:round/>
                      <a:headEnd type="none" w="med" len="med"/>
                      <a:tailEnd type="none" w="med" len="med"/>
                    </a:lnR>
                    <a:lnT w="10160" cap="flat" cmpd="sng" algn="ctr">
                      <a:solidFill>
                        <a:srgbClr val="CCCCCC"/>
                      </a:solidFill>
                      <a:prstDash val="solid"/>
                      <a:round/>
                      <a:headEnd type="none" w="med" len="med"/>
                      <a:tailEnd type="none" w="med" len="med"/>
                    </a:lnT>
                    <a:lnB w="10160" cap="flat" cmpd="sng" algn="ctr">
                      <a:solidFill>
                        <a:srgbClr val="CCCCCC"/>
                      </a:solidFill>
                      <a:prstDash val="solid"/>
                      <a:round/>
                      <a:headEnd type="none" w="med" len="med"/>
                      <a:tailEnd type="none" w="med" len="med"/>
                    </a:lnB>
                    <a:solidFill>
                      <a:srgbClr val="E8F5E9"/>
                    </a:solidFill>
                  </a:tcPr>
                </a:tc>
                <a:extLst>
                  <a:ext uri="{0D108BD9-81ED-4DB2-BD59-A6C34878D82A}">
                    <a16:rowId xmlns:a16="http://schemas.microsoft.com/office/drawing/2014/main" val="10006"/>
                  </a:ext>
                </a:extLst>
              </a:tr>
            </a:tbl>
          </a:graphicData>
        </a:graphic>
      </p:graphicFrame>
      <p:sp>
        <p:nvSpPr>
          <p:cNvPr id="98" name="Text 93"/>
          <p:cNvSpPr/>
          <p:nvPr/>
        </p:nvSpPr>
        <p:spPr>
          <a:xfrm>
            <a:off x="621792" y="47073312"/>
            <a:ext cx="11253216" cy="1463040"/>
          </a:xfrm>
          <a:prstGeom prst="rect">
            <a:avLst/>
          </a:prstGeom>
          <a:noFill/>
          <a:ln/>
        </p:spPr>
        <p:txBody>
          <a:bodyPr wrap="square" lIns="0" tIns="0" rIns="0" bIns="0" rtlCol="0" anchor="t"/>
          <a:lstStyle/>
          <a:p>
            <a:pPr marL="0" indent="0">
              <a:buNone/>
            </a:pPr>
            <a:r>
              <a:rPr lang="en-US" sz="2400" i="1" dirty="0">
                <a:solidFill>
                  <a:srgbClr val="333333"/>
                </a:solidFill>
                <a:latin typeface="Calibri" pitchFamily="34" charset="0"/>
                <a:ea typeface="Calibri" pitchFamily="34" charset="-122"/>
                <a:cs typeface="Calibri" pitchFamily="34" charset="-120"/>
              </a:rPr>
              <a:t>Table 2. All methods on Lung1 public cohort. ▲ = numerically higher than prior best; no CI reported — statistical significance of the difference is unconfirmed.</a:t>
            </a:r>
            <a:endParaRPr lang="en-US" sz="2400" dirty="0"/>
          </a:p>
        </p:txBody>
      </p:sp>
      <p:sp>
        <p:nvSpPr>
          <p:cNvPr id="99" name="Shape 94"/>
          <p:cNvSpPr/>
          <p:nvPr/>
        </p:nvSpPr>
        <p:spPr>
          <a:xfrm>
            <a:off x="12405360" y="31455360"/>
            <a:ext cx="11765280" cy="19842480"/>
          </a:xfrm>
          <a:prstGeom prst="rect">
            <a:avLst/>
          </a:prstGeom>
          <a:solidFill>
            <a:srgbClr val="FFFFFF"/>
          </a:solidFill>
          <a:ln w="7620">
            <a:solidFill>
              <a:srgbClr val="CCCCCC"/>
            </a:solidFill>
            <a:prstDash val="solid"/>
          </a:ln>
        </p:spPr>
        <p:txBody>
          <a:bodyPr/>
          <a:lstStyle/>
          <a:p>
            <a:endParaRPr lang="en-US"/>
          </a:p>
        </p:txBody>
      </p:sp>
      <p:sp>
        <p:nvSpPr>
          <p:cNvPr id="100" name="Shape 95"/>
          <p:cNvSpPr/>
          <p:nvPr/>
        </p:nvSpPr>
        <p:spPr>
          <a:xfrm>
            <a:off x="12405360" y="31455360"/>
            <a:ext cx="11765280" cy="1051560"/>
          </a:xfrm>
          <a:prstGeom prst="rect">
            <a:avLst/>
          </a:prstGeom>
          <a:solidFill>
            <a:srgbClr val="1A5632"/>
          </a:solidFill>
          <a:ln w="12700">
            <a:solidFill>
              <a:srgbClr val="1A5632"/>
            </a:solidFill>
            <a:prstDash val="solid"/>
          </a:ln>
        </p:spPr>
        <p:txBody>
          <a:bodyPr/>
          <a:lstStyle/>
          <a:p>
            <a:endParaRPr lang="en-US"/>
          </a:p>
        </p:txBody>
      </p:sp>
      <p:sp>
        <p:nvSpPr>
          <p:cNvPr id="101" name="Text 96"/>
          <p:cNvSpPr/>
          <p:nvPr/>
        </p:nvSpPr>
        <p:spPr>
          <a:xfrm>
            <a:off x="12661392" y="31455360"/>
            <a:ext cx="11253216" cy="1051560"/>
          </a:xfrm>
          <a:prstGeom prst="rect">
            <a:avLst/>
          </a:prstGeom>
          <a:noFill/>
          <a:ln/>
        </p:spPr>
        <p:txBody>
          <a:bodyPr wrap="square" lIns="0" tIns="0" rIns="0" bIns="0" rtlCol="0" anchor="ctr"/>
          <a:lstStyle/>
          <a:p>
            <a:pPr marL="0" indent="0">
              <a:buNone/>
            </a:pPr>
            <a:r>
              <a:rPr lang="en-US" sz="4400" b="1" dirty="0">
                <a:solidFill>
                  <a:srgbClr val="FFFFFF"/>
                </a:solidFill>
                <a:latin typeface="Calibri" pitchFamily="34" charset="0"/>
                <a:ea typeface="Calibri" pitchFamily="34" charset="-122"/>
                <a:cs typeface="Calibri" pitchFamily="34" charset="-120"/>
              </a:rPr>
              <a:t>RESULTS</a:t>
            </a:r>
            <a:endParaRPr lang="en-US" sz="4400" dirty="0"/>
          </a:p>
        </p:txBody>
      </p:sp>
      <p:sp>
        <p:nvSpPr>
          <p:cNvPr id="102" name="Shape 97"/>
          <p:cNvSpPr/>
          <p:nvPr/>
        </p:nvSpPr>
        <p:spPr>
          <a:xfrm>
            <a:off x="12661392" y="32735520"/>
            <a:ext cx="5512308" cy="3108960"/>
          </a:xfrm>
          <a:prstGeom prst="rect">
            <a:avLst/>
          </a:prstGeom>
          <a:solidFill>
            <a:srgbClr val="1A5632"/>
          </a:solidFill>
          <a:ln w="12700">
            <a:solidFill>
              <a:srgbClr val="1A5632"/>
            </a:solidFill>
            <a:prstDash val="solid"/>
          </a:ln>
        </p:spPr>
        <p:txBody>
          <a:bodyPr/>
          <a:lstStyle/>
          <a:p>
            <a:endParaRPr lang="en-US"/>
          </a:p>
        </p:txBody>
      </p:sp>
      <p:sp>
        <p:nvSpPr>
          <p:cNvPr id="103" name="Text 98"/>
          <p:cNvSpPr/>
          <p:nvPr/>
        </p:nvSpPr>
        <p:spPr>
          <a:xfrm>
            <a:off x="12661392" y="32964120"/>
            <a:ext cx="5512308" cy="1828800"/>
          </a:xfrm>
          <a:prstGeom prst="rect">
            <a:avLst/>
          </a:prstGeom>
          <a:noFill/>
          <a:ln/>
        </p:spPr>
        <p:txBody>
          <a:bodyPr wrap="square" lIns="0" tIns="0" rIns="0" bIns="0" rtlCol="0" anchor="ctr"/>
          <a:lstStyle/>
          <a:p>
            <a:pPr marL="0" indent="0" algn="ctr">
              <a:buNone/>
            </a:pPr>
            <a:r>
              <a:rPr lang="en-US" sz="8000" b="1" dirty="0">
                <a:solidFill>
                  <a:srgbClr val="FFFFFF"/>
                </a:solidFill>
                <a:latin typeface="Calibri" pitchFamily="34" charset="0"/>
                <a:ea typeface="Calibri" pitchFamily="34" charset="-122"/>
                <a:cs typeface="Calibri" pitchFamily="34" charset="-120"/>
              </a:rPr>
              <a:t>0.641</a:t>
            </a:r>
            <a:endParaRPr lang="en-US" sz="8000" dirty="0"/>
          </a:p>
        </p:txBody>
      </p:sp>
      <p:sp>
        <p:nvSpPr>
          <p:cNvPr id="104" name="Text 99"/>
          <p:cNvSpPr/>
          <p:nvPr/>
        </p:nvSpPr>
        <p:spPr>
          <a:xfrm>
            <a:off x="12771120" y="34838640"/>
            <a:ext cx="5292852" cy="548640"/>
          </a:xfrm>
          <a:prstGeom prst="rect">
            <a:avLst/>
          </a:prstGeom>
          <a:noFill/>
          <a:ln/>
        </p:spPr>
        <p:txBody>
          <a:bodyPr wrap="square" lIns="0" tIns="0" rIns="0" bIns="0" rtlCol="0" anchor="ctr"/>
          <a:lstStyle/>
          <a:p>
            <a:pPr marL="0" indent="0" algn="ctr">
              <a:buNone/>
            </a:pPr>
            <a:r>
              <a:rPr lang="en-US" sz="2600" b="1" dirty="0">
                <a:solidFill>
                  <a:srgbClr val="FDB913"/>
                </a:solidFill>
                <a:latin typeface="Calibri" pitchFamily="34" charset="0"/>
                <a:ea typeface="Calibri" pitchFamily="34" charset="-122"/>
                <a:cs typeface="Calibri" pitchFamily="34" charset="-120"/>
              </a:rPr>
              <a:t>Primary · Locked Model (4-modality)</a:t>
            </a:r>
            <a:endParaRPr lang="en-US" sz="2600" dirty="0"/>
          </a:p>
        </p:txBody>
      </p:sp>
      <p:sp>
        <p:nvSpPr>
          <p:cNvPr id="105" name="Text 100"/>
          <p:cNvSpPr/>
          <p:nvPr/>
        </p:nvSpPr>
        <p:spPr>
          <a:xfrm>
            <a:off x="12734544" y="35433000"/>
            <a:ext cx="5366004" cy="411480"/>
          </a:xfrm>
          <a:prstGeom prst="rect">
            <a:avLst/>
          </a:prstGeom>
          <a:noFill/>
          <a:ln/>
        </p:spPr>
        <p:txBody>
          <a:bodyPr wrap="square" lIns="0" tIns="0" rIns="0" bIns="0" rtlCol="0" anchor="ctr"/>
          <a:lstStyle/>
          <a:p>
            <a:pPr marL="0" indent="0" algn="ctr">
              <a:buNone/>
            </a:pPr>
            <a:r>
              <a:rPr lang="en-US" sz="2200" dirty="0">
                <a:solidFill>
                  <a:srgbClr val="CCCCCC"/>
                </a:solidFill>
                <a:latin typeface="Calibri" pitchFamily="34" charset="0"/>
                <a:ea typeface="Calibri" pitchFamily="34" charset="-122"/>
                <a:cs typeface="Calibri" pitchFamily="34" charset="-120"/>
              </a:rPr>
              <a:t>iAUC = 0.723   log-rank p &lt; 0.001 (median-split risk groups)</a:t>
            </a:r>
            <a:endParaRPr lang="en-US" sz="2200" dirty="0"/>
          </a:p>
        </p:txBody>
      </p:sp>
      <p:sp>
        <p:nvSpPr>
          <p:cNvPr id="106" name="Shape 101"/>
          <p:cNvSpPr/>
          <p:nvPr/>
        </p:nvSpPr>
        <p:spPr>
          <a:xfrm>
            <a:off x="18402300" y="32735520"/>
            <a:ext cx="5512308" cy="3108960"/>
          </a:xfrm>
          <a:prstGeom prst="rect">
            <a:avLst/>
          </a:prstGeom>
          <a:solidFill>
            <a:srgbClr val="033319"/>
          </a:solidFill>
          <a:ln w="12700">
            <a:solidFill>
              <a:srgbClr val="033319"/>
            </a:solidFill>
            <a:prstDash val="solid"/>
          </a:ln>
        </p:spPr>
        <p:txBody>
          <a:bodyPr/>
          <a:lstStyle/>
          <a:p>
            <a:endParaRPr lang="en-US"/>
          </a:p>
        </p:txBody>
      </p:sp>
      <p:sp>
        <p:nvSpPr>
          <p:cNvPr id="107" name="Text 102"/>
          <p:cNvSpPr/>
          <p:nvPr/>
        </p:nvSpPr>
        <p:spPr>
          <a:xfrm>
            <a:off x="18402300" y="32964120"/>
            <a:ext cx="5512308" cy="1828800"/>
          </a:xfrm>
          <a:prstGeom prst="rect">
            <a:avLst/>
          </a:prstGeom>
          <a:noFill/>
          <a:ln/>
        </p:spPr>
        <p:txBody>
          <a:bodyPr wrap="square" lIns="0" tIns="0" rIns="0" bIns="0" rtlCol="0" anchor="ctr"/>
          <a:lstStyle/>
          <a:p>
            <a:pPr marL="0" indent="0" algn="ctr">
              <a:buNone/>
            </a:pPr>
            <a:r>
              <a:rPr lang="en-US" sz="8000" b="1" dirty="0">
                <a:solidFill>
                  <a:srgbClr val="FFFFFF"/>
                </a:solidFill>
                <a:latin typeface="Calibri" pitchFamily="34" charset="0"/>
                <a:ea typeface="Calibri" pitchFamily="34" charset="-122"/>
                <a:cs typeface="Calibri" pitchFamily="34" charset="-120"/>
              </a:rPr>
              <a:t>0.662</a:t>
            </a:r>
            <a:endParaRPr lang="en-US" sz="8000" dirty="0"/>
          </a:p>
        </p:txBody>
      </p:sp>
      <p:sp>
        <p:nvSpPr>
          <p:cNvPr id="108" name="Text 103"/>
          <p:cNvSpPr/>
          <p:nvPr/>
        </p:nvSpPr>
        <p:spPr>
          <a:xfrm>
            <a:off x="18512028" y="34838640"/>
            <a:ext cx="5292852" cy="548640"/>
          </a:xfrm>
          <a:prstGeom prst="rect">
            <a:avLst/>
          </a:prstGeom>
          <a:noFill/>
          <a:ln/>
        </p:spPr>
        <p:txBody>
          <a:bodyPr wrap="square" lIns="0" tIns="0" rIns="0" bIns="0" rtlCol="0" anchor="ctr"/>
          <a:lstStyle/>
          <a:p>
            <a:pPr marL="0" indent="0" algn="ctr">
              <a:buNone/>
            </a:pPr>
            <a:r>
              <a:rPr lang="en-US" sz="2600" b="1" dirty="0">
                <a:solidFill>
                  <a:srgbClr val="FDB913"/>
                </a:solidFill>
                <a:latin typeface="Calibri" pitchFamily="34" charset="0"/>
                <a:ea typeface="Calibri" pitchFamily="34" charset="-122"/>
                <a:cs typeface="Calibri" pitchFamily="34" charset="-120"/>
              </a:rPr>
              <a:t>Exploratory · Coefficient-Tuned</a:t>
            </a:r>
            <a:endParaRPr lang="en-US" sz="2600" dirty="0"/>
          </a:p>
        </p:txBody>
      </p:sp>
      <p:sp>
        <p:nvSpPr>
          <p:cNvPr id="109" name="Text 104"/>
          <p:cNvSpPr/>
          <p:nvPr/>
        </p:nvSpPr>
        <p:spPr>
          <a:xfrm>
            <a:off x="18475452" y="35433000"/>
            <a:ext cx="5366004" cy="411480"/>
          </a:xfrm>
          <a:prstGeom prst="rect">
            <a:avLst/>
          </a:prstGeom>
          <a:noFill/>
          <a:ln/>
        </p:spPr>
        <p:txBody>
          <a:bodyPr wrap="square" lIns="0" tIns="0" rIns="0" bIns="0" rtlCol="0" anchor="ctr"/>
          <a:lstStyle/>
          <a:p>
            <a:pPr marL="0" indent="0" algn="ctr">
              <a:buNone/>
            </a:pPr>
            <a:r>
              <a:rPr lang="en-US" sz="2200" dirty="0">
                <a:solidFill>
                  <a:srgbClr val="CCCCCC"/>
                </a:solidFill>
                <a:latin typeface="Calibri" pitchFamily="34" charset="0"/>
                <a:ea typeface="Calibri" pitchFamily="34" charset="-122"/>
                <a:cs typeface="Calibri" pitchFamily="34" charset="-120"/>
              </a:rPr>
              <a:t>iAUC = 0.748   log-rank p &lt; 0.001 (median-split risk groups)</a:t>
            </a:r>
            <a:endParaRPr lang="en-US" sz="2200" dirty="0"/>
          </a:p>
        </p:txBody>
      </p:sp>
      <p:sp>
        <p:nvSpPr>
          <p:cNvPr id="110" name="Text 105"/>
          <p:cNvSpPr/>
          <p:nvPr/>
        </p:nvSpPr>
        <p:spPr>
          <a:xfrm>
            <a:off x="12661392" y="37490400"/>
            <a:ext cx="11253216" cy="640080"/>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Figure 3. Modality Ablation — C-index (Neural Cox)</a:t>
            </a:r>
            <a:endParaRPr lang="en-US" sz="3000" dirty="0"/>
          </a:p>
        </p:txBody>
      </p:sp>
      <p:graphicFrame>
        <p:nvGraphicFramePr>
          <p:cNvPr id="111" name="Chart 0"/>
          <p:cNvGraphicFramePr/>
          <p:nvPr/>
        </p:nvGraphicFramePr>
        <p:xfrm>
          <a:off x="12661392" y="38221920"/>
          <a:ext cx="11253216" cy="9144000"/>
        </p:xfrm>
        <a:graphic>
          <a:graphicData uri="http://schemas.openxmlformats.org/drawingml/2006/chart">
            <c:chart xmlns:c="http://schemas.openxmlformats.org/drawingml/2006/chart" xmlns:r="http://schemas.openxmlformats.org/officeDocument/2006/relationships" r:id="rId4"/>
          </a:graphicData>
        </a:graphic>
      </p:graphicFrame>
      <p:sp>
        <p:nvSpPr>
          <p:cNvPr id="112" name="Text 106"/>
          <p:cNvSpPr/>
          <p:nvPr/>
        </p:nvSpPr>
        <p:spPr>
          <a:xfrm>
            <a:off x="12661392" y="47548800"/>
            <a:ext cx="11253216" cy="640080"/>
          </a:xfrm>
          <a:prstGeom prst="rect">
            <a:avLst/>
          </a:prstGeom>
          <a:noFill/>
          <a:ln/>
        </p:spPr>
        <p:txBody>
          <a:bodyPr wrap="square" lIns="0" tIns="0" rIns="0" bIns="0" rtlCol="0" anchor="t"/>
          <a:lstStyle/>
          <a:p>
            <a:pPr marL="0" indent="0">
              <a:buNone/>
            </a:pPr>
            <a:r>
              <a:rPr lang="en-US" sz="2400" i="1" dirty="0">
                <a:solidFill>
                  <a:srgbClr val="333333"/>
                </a:solidFill>
                <a:latin typeface="Calibri" pitchFamily="34" charset="0"/>
                <a:ea typeface="Calibri" pitchFamily="34" charset="-122"/>
                <a:cs typeface="Calibri" pitchFamily="34" charset="-120"/>
              </a:rPr>
              <a:t>Figure 3. Modality ablation, Lung1 (Neural Cox, test n=130). Point estimates; bootstrap CIs pending. ▲ = above prior benchmark.</a:t>
            </a:r>
            <a:endParaRPr lang="en-US" sz="2400" dirty="0"/>
          </a:p>
        </p:txBody>
      </p:sp>
      <p:sp>
        <p:nvSpPr>
          <p:cNvPr id="113" name="Shape 107"/>
          <p:cNvSpPr/>
          <p:nvPr/>
        </p:nvSpPr>
        <p:spPr>
          <a:xfrm>
            <a:off x="12661392" y="48280320"/>
            <a:ext cx="11253216" cy="73152"/>
          </a:xfrm>
          <a:prstGeom prst="rect">
            <a:avLst/>
          </a:prstGeom>
          <a:solidFill>
            <a:srgbClr val="FDB913"/>
          </a:solidFill>
          <a:ln w="12700">
            <a:solidFill>
              <a:srgbClr val="FDB913"/>
            </a:solidFill>
            <a:prstDash val="solid"/>
          </a:ln>
        </p:spPr>
        <p:txBody>
          <a:bodyPr/>
          <a:lstStyle/>
          <a:p>
            <a:endParaRPr lang="en-US"/>
          </a:p>
        </p:txBody>
      </p:sp>
      <p:sp>
        <p:nvSpPr>
          <p:cNvPr id="114" name="Text 108"/>
          <p:cNvSpPr/>
          <p:nvPr/>
        </p:nvSpPr>
        <p:spPr>
          <a:xfrm>
            <a:off x="12661392" y="48371760"/>
            <a:ext cx="11253216" cy="502920"/>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Key Findings</a:t>
            </a:r>
            <a:endParaRPr lang="en-US" sz="3000" dirty="0"/>
          </a:p>
        </p:txBody>
      </p:sp>
      <p:sp>
        <p:nvSpPr>
          <p:cNvPr id="115" name="Shape 109"/>
          <p:cNvSpPr/>
          <p:nvPr/>
        </p:nvSpPr>
        <p:spPr>
          <a:xfrm>
            <a:off x="12661392" y="48920400"/>
            <a:ext cx="128016" cy="1097280"/>
          </a:xfrm>
          <a:prstGeom prst="rect">
            <a:avLst/>
          </a:prstGeom>
          <a:solidFill>
            <a:srgbClr val="1A5632"/>
          </a:solidFill>
          <a:ln w="12700">
            <a:solidFill>
              <a:srgbClr val="1A5632"/>
            </a:solidFill>
            <a:prstDash val="solid"/>
          </a:ln>
        </p:spPr>
        <p:txBody>
          <a:bodyPr/>
          <a:lstStyle/>
          <a:p>
            <a:endParaRPr lang="en-US"/>
          </a:p>
        </p:txBody>
      </p:sp>
      <p:sp>
        <p:nvSpPr>
          <p:cNvPr id="116" name="Text 110"/>
          <p:cNvSpPr/>
          <p:nvPr/>
        </p:nvSpPr>
        <p:spPr>
          <a:xfrm>
            <a:off x="12917424" y="48920400"/>
            <a:ext cx="10997184" cy="1097280"/>
          </a:xfrm>
          <a:prstGeom prst="rect">
            <a:avLst/>
          </a:prstGeom>
          <a:noFill/>
          <a:ln/>
        </p:spPr>
        <p:txBody>
          <a:bodyPr wrap="square" lIns="0" tIns="0" rIns="0" bIns="0" rtlCol="0" anchor="ctr"/>
          <a:lstStyle/>
          <a:p>
            <a:pPr marL="0" indent="0">
              <a:buNone/>
            </a:pPr>
            <a:r>
              <a:rPr lang="en-US" sz="2800" dirty="0">
                <a:solidFill>
                  <a:srgbClr val="222222"/>
                </a:solidFill>
                <a:latin typeface="Calibri" pitchFamily="34" charset="0"/>
                <a:ea typeface="Calibri" pitchFamily="34" charset="-122"/>
                <a:cs typeface="Calibri" pitchFamily="34" charset="-120"/>
              </a:rPr>
              <a:t>TMAE + SM achieves C-index = 0.636, exceeding TMAE + Radiomics with only 6 features — suggesting structured CA proxy features add complementary signal.</a:t>
            </a:r>
            <a:endParaRPr lang="en-US" sz="2800" dirty="0"/>
          </a:p>
        </p:txBody>
      </p:sp>
      <p:sp>
        <p:nvSpPr>
          <p:cNvPr id="117" name="Shape 111"/>
          <p:cNvSpPr/>
          <p:nvPr/>
        </p:nvSpPr>
        <p:spPr>
          <a:xfrm>
            <a:off x="12661392" y="50063400"/>
            <a:ext cx="128016" cy="1097280"/>
          </a:xfrm>
          <a:prstGeom prst="rect">
            <a:avLst/>
          </a:prstGeom>
          <a:solidFill>
            <a:srgbClr val="1A5632"/>
          </a:solidFill>
          <a:ln w="12700">
            <a:solidFill>
              <a:srgbClr val="1A5632"/>
            </a:solidFill>
            <a:prstDash val="solid"/>
          </a:ln>
        </p:spPr>
        <p:txBody>
          <a:bodyPr/>
          <a:lstStyle/>
          <a:p>
            <a:endParaRPr lang="en-US"/>
          </a:p>
        </p:txBody>
      </p:sp>
      <p:sp>
        <p:nvSpPr>
          <p:cNvPr id="118" name="Text 112"/>
          <p:cNvSpPr/>
          <p:nvPr/>
        </p:nvSpPr>
        <p:spPr>
          <a:xfrm>
            <a:off x="12917424" y="50063400"/>
            <a:ext cx="10997184" cy="1097280"/>
          </a:xfrm>
          <a:prstGeom prst="rect">
            <a:avLst/>
          </a:prstGeom>
          <a:noFill/>
          <a:ln/>
        </p:spPr>
        <p:txBody>
          <a:bodyPr wrap="square" lIns="0" tIns="0" rIns="0" bIns="0" rtlCol="0" anchor="ctr"/>
          <a:lstStyle/>
          <a:p>
            <a:pPr marL="0" indent="0">
              <a:buNone/>
            </a:pPr>
            <a:r>
              <a:rPr lang="en-US" sz="2800" dirty="0">
                <a:solidFill>
                  <a:srgbClr val="222222"/>
                </a:solidFill>
                <a:latin typeface="Calibri" pitchFamily="34" charset="0"/>
                <a:ea typeface="Calibri" pitchFamily="34" charset="-122"/>
                <a:cs typeface="Calibri" pitchFamily="34" charset="-120"/>
              </a:rPr>
              <a:t>Full fusion (TMAE+SM+R+C) C-index = 0.641 (primary locked) vs prior benchmark 0.631. [Exploratory] Coefficient-tuned model: C-index=0.662, HR=2.21, p&lt;0.001 — hypothesis-generating only.</a:t>
            </a:r>
            <a:endParaRPr lang="en-US" sz="2800" dirty="0"/>
          </a:p>
        </p:txBody>
      </p:sp>
      <p:sp>
        <p:nvSpPr>
          <p:cNvPr id="121" name="Shape 115"/>
          <p:cNvSpPr/>
          <p:nvPr/>
        </p:nvSpPr>
        <p:spPr>
          <a:xfrm>
            <a:off x="24444960" y="31455360"/>
            <a:ext cx="11765280" cy="19842480"/>
          </a:xfrm>
          <a:prstGeom prst="rect">
            <a:avLst/>
          </a:prstGeom>
          <a:solidFill>
            <a:srgbClr val="FFFFFF"/>
          </a:solidFill>
          <a:ln w="7620">
            <a:solidFill>
              <a:srgbClr val="CCCCCC"/>
            </a:solidFill>
            <a:prstDash val="solid"/>
          </a:ln>
        </p:spPr>
        <p:txBody>
          <a:bodyPr/>
          <a:lstStyle/>
          <a:p>
            <a:endParaRPr lang="en-US"/>
          </a:p>
        </p:txBody>
      </p:sp>
      <p:sp>
        <p:nvSpPr>
          <p:cNvPr id="122" name="Shape 116"/>
          <p:cNvSpPr/>
          <p:nvPr/>
        </p:nvSpPr>
        <p:spPr>
          <a:xfrm>
            <a:off x="24444960" y="31455360"/>
            <a:ext cx="11765280" cy="1051560"/>
          </a:xfrm>
          <a:prstGeom prst="rect">
            <a:avLst/>
          </a:prstGeom>
          <a:solidFill>
            <a:srgbClr val="1A5632"/>
          </a:solidFill>
          <a:ln w="12700">
            <a:solidFill>
              <a:srgbClr val="1A5632"/>
            </a:solidFill>
            <a:prstDash val="solid"/>
          </a:ln>
        </p:spPr>
        <p:txBody>
          <a:bodyPr/>
          <a:lstStyle/>
          <a:p>
            <a:endParaRPr lang="en-US"/>
          </a:p>
        </p:txBody>
      </p:sp>
      <p:sp>
        <p:nvSpPr>
          <p:cNvPr id="123" name="Text 117"/>
          <p:cNvSpPr/>
          <p:nvPr/>
        </p:nvSpPr>
        <p:spPr>
          <a:xfrm>
            <a:off x="24700992" y="31455360"/>
            <a:ext cx="11253216" cy="1051560"/>
          </a:xfrm>
          <a:prstGeom prst="rect">
            <a:avLst/>
          </a:prstGeom>
          <a:noFill/>
          <a:ln/>
        </p:spPr>
        <p:txBody>
          <a:bodyPr wrap="square" lIns="0" tIns="0" rIns="0" bIns="0" rtlCol="0" anchor="ctr"/>
          <a:lstStyle/>
          <a:p>
            <a:pPr marL="0" indent="0">
              <a:buNone/>
            </a:pPr>
            <a:r>
              <a:rPr lang="en-US" sz="4400" b="1" dirty="0">
                <a:solidFill>
                  <a:srgbClr val="FFFFFF"/>
                </a:solidFill>
                <a:latin typeface="Calibri" pitchFamily="34" charset="0"/>
                <a:ea typeface="Calibri" pitchFamily="34" charset="-122"/>
                <a:cs typeface="Calibri" pitchFamily="34" charset="-120"/>
              </a:rPr>
              <a:t>DISCUSSION &amp; CONCLUSION</a:t>
            </a:r>
            <a:endParaRPr lang="en-US" sz="4400" dirty="0"/>
          </a:p>
        </p:txBody>
      </p:sp>
      <p:sp>
        <p:nvSpPr>
          <p:cNvPr id="124" name="Shape 118"/>
          <p:cNvSpPr/>
          <p:nvPr/>
        </p:nvSpPr>
        <p:spPr>
          <a:xfrm>
            <a:off x="24700992" y="32735519"/>
            <a:ext cx="128016" cy="2834640"/>
          </a:xfrm>
          <a:prstGeom prst="rect">
            <a:avLst/>
          </a:prstGeom>
          <a:solidFill>
            <a:srgbClr val="1A5632"/>
          </a:solidFill>
          <a:ln w="12700">
            <a:solidFill>
              <a:srgbClr val="1A5632"/>
            </a:solidFill>
            <a:prstDash val="solid"/>
          </a:ln>
        </p:spPr>
        <p:txBody>
          <a:bodyPr/>
          <a:lstStyle/>
          <a:p>
            <a:endParaRPr lang="en-US"/>
          </a:p>
        </p:txBody>
      </p:sp>
      <p:sp>
        <p:nvSpPr>
          <p:cNvPr id="125" name="Text 119"/>
          <p:cNvSpPr/>
          <p:nvPr/>
        </p:nvSpPr>
        <p:spPr>
          <a:xfrm>
            <a:off x="24957024" y="32735519"/>
            <a:ext cx="10997184" cy="822960"/>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What We Found:</a:t>
            </a:r>
            <a:endParaRPr lang="en-US" sz="3000" dirty="0"/>
          </a:p>
        </p:txBody>
      </p:sp>
      <p:sp>
        <p:nvSpPr>
          <p:cNvPr id="126" name="Text 120"/>
          <p:cNvSpPr/>
          <p:nvPr/>
        </p:nvSpPr>
        <p:spPr>
          <a:xfrm>
            <a:off x="24957024" y="33576768"/>
            <a:ext cx="10997184" cy="1828800"/>
          </a:xfrm>
          <a:prstGeom prst="rect">
            <a:avLst/>
          </a:prstGeom>
          <a:noFill/>
          <a:ln/>
        </p:spPr>
        <p:txBody>
          <a:bodyPr wrap="square" lIns="0" tIns="0" rIns="0" bIns="0" rtlCol="0" anchor="t"/>
          <a:lstStyle/>
          <a:p>
            <a:pPr marL="0" indent="0">
              <a:buNone/>
            </a:pPr>
            <a:r>
              <a:rPr lang="en-US" sz="2900" dirty="0">
                <a:solidFill>
                  <a:srgbClr val="222222"/>
                </a:solidFill>
                <a:latin typeface="Calibri" pitchFamily="34" charset="0"/>
                <a:ea typeface="Calibri" pitchFamily="34" charset="-122"/>
                <a:cs typeface="Calibri" pitchFamily="34" charset="-120"/>
              </a:rPr>
              <a:t>TMAE+SM (C-index=0.636) exceeded TMAE+Radiomics with only 6 CA features. Primary locked: 0.641; exploratory coefficient-tuned: 0.662.</a:t>
            </a:r>
            <a:endParaRPr lang="en-US" sz="2900" dirty="0"/>
          </a:p>
        </p:txBody>
      </p:sp>
      <p:sp>
        <p:nvSpPr>
          <p:cNvPr id="127" name="Shape 121"/>
          <p:cNvSpPr/>
          <p:nvPr/>
        </p:nvSpPr>
        <p:spPr>
          <a:xfrm>
            <a:off x="24700992" y="35734752"/>
            <a:ext cx="128016" cy="2834640"/>
          </a:xfrm>
          <a:prstGeom prst="rect">
            <a:avLst/>
          </a:prstGeom>
          <a:solidFill>
            <a:srgbClr val="1A5632"/>
          </a:solidFill>
          <a:ln w="12700">
            <a:solidFill>
              <a:srgbClr val="1A5632"/>
            </a:solidFill>
            <a:prstDash val="solid"/>
          </a:ln>
        </p:spPr>
        <p:txBody>
          <a:bodyPr/>
          <a:lstStyle/>
          <a:p>
            <a:endParaRPr lang="en-US"/>
          </a:p>
        </p:txBody>
      </p:sp>
      <p:sp>
        <p:nvSpPr>
          <p:cNvPr id="128" name="Text 122"/>
          <p:cNvSpPr/>
          <p:nvPr/>
        </p:nvSpPr>
        <p:spPr>
          <a:xfrm>
            <a:off x="24957024" y="35734752"/>
            <a:ext cx="10997184" cy="822960"/>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Why It Matters:</a:t>
            </a:r>
            <a:endParaRPr lang="en-US" sz="3000" dirty="0"/>
          </a:p>
        </p:txBody>
      </p:sp>
      <p:sp>
        <p:nvSpPr>
          <p:cNvPr id="129" name="Text 123"/>
          <p:cNvSpPr/>
          <p:nvPr/>
        </p:nvSpPr>
        <p:spPr>
          <a:xfrm>
            <a:off x="24957024" y="36576000"/>
            <a:ext cx="10997184" cy="1828800"/>
          </a:xfrm>
          <a:prstGeom prst="rect">
            <a:avLst/>
          </a:prstGeom>
          <a:noFill/>
          <a:ln/>
        </p:spPr>
        <p:txBody>
          <a:bodyPr wrap="square" lIns="0" tIns="0" rIns="0" bIns="0" rtlCol="0" anchor="t"/>
          <a:lstStyle/>
          <a:p>
            <a:pPr marL="0" indent="0">
              <a:buNone/>
            </a:pPr>
            <a:r>
              <a:rPr lang="en-US" sz="2900" dirty="0">
                <a:solidFill>
                  <a:srgbClr val="222222"/>
                </a:solidFill>
                <a:latin typeface="Calibri" pitchFamily="34" charset="0"/>
                <a:ea typeface="Calibri" pitchFamily="34" charset="-122"/>
                <a:cs typeface="Calibri" pitchFamily="34" charset="-120"/>
              </a:rPr>
              <a:t>Six CA features encode heterogeneity–morphology interactions absent in independent radiomics — interpretable, low-dimensional complement to deep embeddings.</a:t>
            </a:r>
            <a:endParaRPr lang="en-US" sz="2900" dirty="0"/>
          </a:p>
        </p:txBody>
      </p:sp>
      <p:sp>
        <p:nvSpPr>
          <p:cNvPr id="130" name="Shape 124"/>
          <p:cNvSpPr/>
          <p:nvPr/>
        </p:nvSpPr>
        <p:spPr>
          <a:xfrm>
            <a:off x="24700992" y="38733984"/>
            <a:ext cx="128016" cy="2834640"/>
          </a:xfrm>
          <a:prstGeom prst="rect">
            <a:avLst/>
          </a:prstGeom>
          <a:solidFill>
            <a:srgbClr val="1A5632"/>
          </a:solidFill>
          <a:ln w="12700">
            <a:solidFill>
              <a:srgbClr val="1A5632"/>
            </a:solidFill>
            <a:prstDash val="solid"/>
          </a:ln>
        </p:spPr>
        <p:txBody>
          <a:bodyPr/>
          <a:lstStyle/>
          <a:p>
            <a:endParaRPr lang="en-US"/>
          </a:p>
        </p:txBody>
      </p:sp>
      <p:sp>
        <p:nvSpPr>
          <p:cNvPr id="131" name="Text 125"/>
          <p:cNvSpPr/>
          <p:nvPr/>
        </p:nvSpPr>
        <p:spPr>
          <a:xfrm>
            <a:off x="24957024" y="38733984"/>
            <a:ext cx="10997184" cy="822960"/>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What Remains:</a:t>
            </a:r>
            <a:endParaRPr lang="en-US" sz="3000" dirty="0"/>
          </a:p>
        </p:txBody>
      </p:sp>
      <p:sp>
        <p:nvSpPr>
          <p:cNvPr id="132" name="Text 126"/>
          <p:cNvSpPr/>
          <p:nvPr/>
        </p:nvSpPr>
        <p:spPr>
          <a:xfrm>
            <a:off x="24957024" y="39575232"/>
            <a:ext cx="10997184" cy="1828800"/>
          </a:xfrm>
          <a:prstGeom prst="rect">
            <a:avLst/>
          </a:prstGeom>
          <a:noFill/>
          <a:ln/>
        </p:spPr>
        <p:txBody>
          <a:bodyPr wrap="square" lIns="0" tIns="0" rIns="0" bIns="0" rtlCol="0" anchor="t"/>
          <a:lstStyle/>
          <a:p>
            <a:pPr marL="0" indent="0">
              <a:buNone/>
            </a:pPr>
            <a:r>
              <a:rPr lang="en-US" sz="2900" dirty="0">
                <a:solidFill>
                  <a:srgbClr val="222222"/>
                </a:solidFill>
                <a:latin typeface="Calibri" pitchFamily="34" charset="0"/>
                <a:ea typeface="Calibri" pitchFamily="34" charset="-122"/>
                <a:cs typeface="Calibri" pitchFamily="34" charset="-120"/>
              </a:rPr>
              <a:t>External validation · Bootstrap CIs (C-index, iAUC, HR) · KM risk-stratification · CA biological validation · Calibration analysis.</a:t>
            </a:r>
            <a:endParaRPr lang="en-US" sz="2900" dirty="0"/>
          </a:p>
        </p:txBody>
      </p:sp>
      <p:sp>
        <p:nvSpPr>
          <p:cNvPr id="133" name="Shape 127"/>
          <p:cNvSpPr/>
          <p:nvPr/>
        </p:nvSpPr>
        <p:spPr>
          <a:xfrm>
            <a:off x="24700992" y="41733216"/>
            <a:ext cx="128016" cy="2834640"/>
          </a:xfrm>
          <a:prstGeom prst="rect">
            <a:avLst/>
          </a:prstGeom>
          <a:solidFill>
            <a:srgbClr val="1A5632"/>
          </a:solidFill>
          <a:ln w="12700">
            <a:solidFill>
              <a:srgbClr val="1A5632"/>
            </a:solidFill>
            <a:prstDash val="solid"/>
          </a:ln>
        </p:spPr>
        <p:txBody>
          <a:bodyPr/>
          <a:lstStyle/>
          <a:p>
            <a:endParaRPr lang="en-US"/>
          </a:p>
        </p:txBody>
      </p:sp>
      <p:sp>
        <p:nvSpPr>
          <p:cNvPr id="134" name="Text 128"/>
          <p:cNvSpPr/>
          <p:nvPr/>
        </p:nvSpPr>
        <p:spPr>
          <a:xfrm>
            <a:off x="24957024" y="41733216"/>
            <a:ext cx="10997184" cy="822960"/>
          </a:xfrm>
          <a:prstGeom prst="rect">
            <a:avLst/>
          </a:prstGeom>
          <a:noFill/>
          <a:ln/>
        </p:spPr>
        <p:txBody>
          <a:bodyPr wrap="square" lIns="0" tIns="0" rIns="0" bIns="0" rtlCol="0" anchor="ctr"/>
          <a:lstStyle/>
          <a:p>
            <a:pPr marL="0" indent="0">
              <a:buNone/>
            </a:pPr>
            <a:r>
              <a:rPr lang="en-US" sz="3000" b="1" dirty="0">
                <a:solidFill>
                  <a:srgbClr val="1A5632"/>
                </a:solidFill>
                <a:latin typeface="Calibri" pitchFamily="34" charset="0"/>
                <a:ea typeface="Calibri" pitchFamily="34" charset="-122"/>
                <a:cs typeface="Calibri" pitchFamily="34" charset="-120"/>
              </a:rPr>
              <a:t>Limitations:</a:t>
            </a:r>
            <a:endParaRPr lang="en-US" sz="3000" dirty="0"/>
          </a:p>
        </p:txBody>
      </p:sp>
      <p:sp>
        <p:nvSpPr>
          <p:cNvPr id="135" name="Text 129"/>
          <p:cNvSpPr/>
          <p:nvPr/>
        </p:nvSpPr>
        <p:spPr>
          <a:xfrm>
            <a:off x="24957024" y="42574464"/>
            <a:ext cx="10997184" cy="1828800"/>
          </a:xfrm>
          <a:prstGeom prst="rect">
            <a:avLst/>
          </a:prstGeom>
          <a:noFill/>
          <a:ln/>
        </p:spPr>
        <p:txBody>
          <a:bodyPr wrap="square" lIns="0" tIns="0" rIns="0" bIns="0" rtlCol="0" anchor="t"/>
          <a:lstStyle/>
          <a:p>
            <a:pPr marL="0" indent="0">
              <a:buNone/>
            </a:pPr>
            <a:r>
              <a:rPr lang="en-US" sz="2900" dirty="0">
                <a:solidFill>
                  <a:srgbClr val="222222"/>
                </a:solidFill>
                <a:latin typeface="Calibri" pitchFamily="34" charset="0"/>
                <a:ea typeface="Calibri" pitchFamily="34" charset="-122"/>
                <a:cs typeface="Calibri" pitchFamily="34" charset="-120"/>
              </a:rPr>
              <a:t>Single cohort (n=390), no external validation. No bootstrap CIs. Ranking metric only — not calibrated. CA is a heuristic proxy, not a validated simulator.</a:t>
            </a:r>
            <a:endParaRPr lang="en-US" sz="2900" dirty="0"/>
          </a:p>
        </p:txBody>
      </p:sp>
      <p:sp>
        <p:nvSpPr>
          <p:cNvPr id="136" name="Shape 130"/>
          <p:cNvSpPr/>
          <p:nvPr/>
        </p:nvSpPr>
        <p:spPr>
          <a:xfrm>
            <a:off x="24700992" y="45098207"/>
            <a:ext cx="11253216" cy="3657600"/>
          </a:xfrm>
          <a:prstGeom prst="rect">
            <a:avLst/>
          </a:prstGeom>
          <a:solidFill>
            <a:srgbClr val="1A5632"/>
          </a:solidFill>
          <a:ln w="12700">
            <a:solidFill>
              <a:srgbClr val="1A5632"/>
            </a:solidFill>
            <a:prstDash val="solid"/>
          </a:ln>
        </p:spPr>
        <p:txBody>
          <a:bodyPr/>
          <a:lstStyle/>
          <a:p>
            <a:endParaRPr lang="en-US"/>
          </a:p>
        </p:txBody>
      </p:sp>
      <p:sp>
        <p:nvSpPr>
          <p:cNvPr id="137" name="Text 131"/>
          <p:cNvSpPr/>
          <p:nvPr/>
        </p:nvSpPr>
        <p:spPr>
          <a:xfrm>
            <a:off x="24902160" y="45262799"/>
            <a:ext cx="10850880" cy="749808"/>
          </a:xfrm>
          <a:prstGeom prst="rect">
            <a:avLst/>
          </a:prstGeom>
          <a:noFill/>
          <a:ln/>
        </p:spPr>
        <p:txBody>
          <a:bodyPr wrap="square" lIns="0" tIns="0" rIns="0" bIns="0" rtlCol="0" anchor="ctr"/>
          <a:lstStyle/>
          <a:p>
            <a:pPr marL="0" indent="0">
              <a:buNone/>
            </a:pPr>
            <a:r>
              <a:rPr lang="en-US" sz="3400" b="1" dirty="0">
                <a:solidFill>
                  <a:srgbClr val="FDB913"/>
                </a:solidFill>
                <a:latin typeface="Calibri" pitchFamily="34" charset="0"/>
                <a:ea typeface="Calibri" pitchFamily="34" charset="-122"/>
                <a:cs typeface="Calibri" pitchFamily="34" charset="-120"/>
              </a:rPr>
              <a:t>Conclusion</a:t>
            </a:r>
            <a:endParaRPr lang="en-US" sz="3400" dirty="0"/>
          </a:p>
        </p:txBody>
      </p:sp>
      <p:sp>
        <p:nvSpPr>
          <p:cNvPr id="138" name="Text 132"/>
          <p:cNvSpPr/>
          <p:nvPr/>
        </p:nvSpPr>
        <p:spPr>
          <a:xfrm>
            <a:off x="24902160" y="46058327"/>
            <a:ext cx="10850880" cy="2560320"/>
          </a:xfrm>
          <a:prstGeom prst="rect">
            <a:avLst/>
          </a:prstGeom>
          <a:noFill/>
          <a:ln/>
        </p:spPr>
        <p:txBody>
          <a:bodyPr wrap="square" lIns="0" tIns="0" rIns="0" bIns="0" rtlCol="0" anchor="t"/>
          <a:lstStyle/>
          <a:p>
            <a:pPr marL="0" indent="0">
              <a:buNone/>
            </a:pPr>
            <a:r>
              <a:rPr lang="en-US" sz="2800" dirty="0">
                <a:solidFill>
                  <a:srgbClr val="FFFFFF"/>
                </a:solidFill>
                <a:latin typeface="Calibri" pitchFamily="34" charset="0"/>
                <a:ea typeface="Calibri" pitchFamily="34" charset="-122"/>
                <a:cs typeface="Calibri" pitchFamily="34" charset="-120"/>
              </a:rPr>
              <a:t>CA-derived proxy features may encode heterogeneity–morphology interactions complementary to deep imaging features for NSCLC prognostic ranking from pretreatment CT. External validation, bootstrap CIs, and KM analysis are needed before clinical translation. Code: github.com/aimed-lab/MLPA_paper</a:t>
            </a:r>
            <a:endParaRPr lang="en-US" sz="2800" dirty="0"/>
          </a:p>
        </p:txBody>
      </p:sp>
      <p:sp>
        <p:nvSpPr>
          <p:cNvPr id="139" name="Shape 133"/>
          <p:cNvSpPr/>
          <p:nvPr/>
        </p:nvSpPr>
        <p:spPr>
          <a:xfrm>
            <a:off x="24700992" y="48956975"/>
            <a:ext cx="11253216" cy="73152"/>
          </a:xfrm>
          <a:prstGeom prst="rect">
            <a:avLst/>
          </a:prstGeom>
          <a:solidFill>
            <a:srgbClr val="FDB913"/>
          </a:solidFill>
          <a:ln w="12700">
            <a:solidFill>
              <a:srgbClr val="FDB913"/>
            </a:solidFill>
            <a:prstDash val="solid"/>
          </a:ln>
        </p:spPr>
        <p:txBody>
          <a:bodyPr/>
          <a:lstStyle/>
          <a:p>
            <a:endParaRPr lang="en-US"/>
          </a:p>
        </p:txBody>
      </p:sp>
      <p:sp>
        <p:nvSpPr>
          <p:cNvPr id="140" name="Text 134"/>
          <p:cNvSpPr/>
          <p:nvPr/>
        </p:nvSpPr>
        <p:spPr>
          <a:xfrm>
            <a:off x="24700992" y="49213007"/>
            <a:ext cx="11253216" cy="2200000"/>
          </a:xfrm>
          <a:prstGeom prst="rect">
            <a:avLst/>
          </a:prstGeom>
          <a:noFill/>
          <a:ln/>
        </p:spPr>
        <p:txBody>
          <a:bodyPr wrap="square" lIns="0" tIns="0" rIns="0" bIns="0" rtlCol="0" anchor="ctr"/>
          <a:lstStyle/>
          <a:p>
            <a:pPr marL="0" indent="0">
              <a:buNone/>
            </a:pPr>
            <a:r>
              <a:rPr lang="en-US" sz="1600" dirty="0">
                <a:solidFill>
                  <a:srgbClr val="CCCCCC"/>
                </a:solidFill>
                <a:latin typeface="Calibri" pitchFamily="34" charset="0"/>
                <a:ea typeface="Calibri" pitchFamily="34" charset="-122"/>
                <a:cs typeface="Calibri" pitchFamily="34" charset="-120"/>
              </a:rPr>
              <a:t>[1] Bray F. "Global cancer statistics 2022." CA Cancer J Clin, 2022.</a:t>
            </a:r>
            <a:endParaRPr lang="en-US" sz="1600" dirty="0"/>
          </a:p>
          <a:p>
            <a:pPr marL="0" indent="0">
              <a:buNone/>
            </a:pPr>
            <a:r>
              <a:rPr lang="en-US" sz="1600" dirty="0">
                <a:solidFill>
                  <a:srgbClr val="CCCCCC"/>
                </a:solidFill>
                <a:latin typeface="Calibri" pitchFamily="34" charset="0"/>
                <a:ea typeface="Calibri" pitchFamily="34" charset="-122"/>
                <a:cs typeface="Calibri" pitchFamily="34" charset="-120"/>
              </a:rPr>
              <a:t>[5] Aerts HJWL. "Decoding tumour phenotype by noninvasive imaging using a quantitative radiomics approach." Nat Commun, 2014.</a:t>
            </a:r>
            <a:endParaRPr lang="en-US" sz="1600" dirty="0"/>
          </a:p>
          <a:p>
            <a:pPr marL="0" indent="0">
              <a:buNone/>
            </a:pPr>
            <a:r>
              <a:rPr lang="en-US" sz="1600" dirty="0">
                <a:solidFill>
                  <a:srgbClr val="CCCCCC"/>
                </a:solidFill>
                <a:latin typeface="Calibri" pitchFamily="34" charset="0"/>
                <a:ea typeface="Calibri" pitchFamily="34" charset="-122"/>
                <a:cs typeface="Calibri" pitchFamily="34" charset="-120"/>
              </a:rPr>
              <a:t>[9] Lambin P. "Radiomics: extracting more information from medical images using advanced feature analysis." Eur J Cancer, 2012.</a:t>
            </a:r>
            <a:endParaRPr lang="en-US" sz="1600" dirty="0"/>
          </a:p>
          <a:p>
            <a:pPr marL="0" indent="0">
              <a:buNone/>
            </a:pPr>
            <a:r>
              <a:rPr lang="en-US" sz="1600" dirty="0">
                <a:solidFill>
                  <a:srgbClr val="CCCCCC"/>
                </a:solidFill>
                <a:latin typeface="Calibri" pitchFamily="34" charset="0"/>
                <a:ea typeface="Calibri" pitchFamily="34" charset="-122"/>
                <a:cs typeface="Calibri" pitchFamily="34" charset="-120"/>
              </a:rPr>
              <a:t>[10] He K. "Masked autoencoders are scalable vision learners." CVPR, 2022.</a:t>
            </a:r>
            <a:endParaRPr lang="en-US" sz="1600" dirty="0"/>
          </a:p>
          <a:p>
            <a:pPr marL="0" indent="0">
              <a:buNone/>
            </a:pPr>
            <a:r>
              <a:rPr lang="en-US" sz="1600" dirty="0">
                <a:solidFill>
                  <a:srgbClr val="CCCCCC"/>
                </a:solidFill>
                <a:latin typeface="Calibri" pitchFamily="34" charset="0"/>
                <a:ea typeface="Calibri" pitchFamily="34" charset="-122"/>
                <a:cs typeface="Calibri" pitchFamily="34" charset="-120"/>
              </a:rPr>
              <a:t>[15] Ferretti M. "Integrating radiomic and 3D autoencoder-based features for Non-Small Cell Lung Cancer survival analysis." Comput Methods Programs Biomed, 2024.</a:t>
            </a:r>
            <a:endParaRPr lang="en-US" sz="1600" dirty="0"/>
          </a:p>
        </p:txBody>
      </p:sp>
      <p:sp>
        <p:nvSpPr>
          <p:cNvPr id="147" name="Shape 141"/>
          <p:cNvSpPr/>
          <p:nvPr/>
        </p:nvSpPr>
        <p:spPr>
          <a:xfrm>
            <a:off x="0" y="51572160"/>
            <a:ext cx="36576000" cy="228600"/>
          </a:xfrm>
          <a:prstGeom prst="rect">
            <a:avLst/>
          </a:prstGeom>
          <a:solidFill>
            <a:srgbClr val="FDB913"/>
          </a:solidFill>
          <a:ln w="12700">
            <a:solidFill>
              <a:srgbClr val="FDB913"/>
            </a:solidFill>
            <a:prstDash val="solid"/>
          </a:ln>
        </p:spPr>
        <p:txBody>
          <a:bodyPr/>
          <a:lstStyle/>
          <a:p>
            <a:endParaRPr lang="en-US"/>
          </a:p>
        </p:txBody>
      </p:sp>
      <p:sp>
        <p:nvSpPr>
          <p:cNvPr id="148" name="Shape 142"/>
          <p:cNvSpPr/>
          <p:nvPr/>
        </p:nvSpPr>
        <p:spPr>
          <a:xfrm>
            <a:off x="0" y="51800760"/>
            <a:ext cx="36576000" cy="2697480"/>
          </a:xfrm>
          <a:prstGeom prst="rect">
            <a:avLst/>
          </a:prstGeom>
          <a:solidFill>
            <a:srgbClr val="1A5632"/>
          </a:solidFill>
          <a:ln w="12700">
            <a:solidFill>
              <a:srgbClr val="1A5632"/>
            </a:solidFill>
            <a:prstDash val="solid"/>
          </a:ln>
        </p:spPr>
        <p:txBody>
          <a:bodyPr/>
          <a:lstStyle/>
          <a:p>
            <a:endParaRPr lang="en-US"/>
          </a:p>
        </p:txBody>
      </p:sp>
      <p:sp>
        <p:nvSpPr>
          <p:cNvPr id="149" name="Text 143"/>
          <p:cNvSpPr/>
          <p:nvPr/>
        </p:nvSpPr>
        <p:spPr>
          <a:xfrm>
            <a:off x="365760" y="51983640"/>
            <a:ext cx="21031200" cy="731520"/>
          </a:xfrm>
          <a:prstGeom prst="rect">
            <a:avLst/>
          </a:prstGeom>
          <a:noFill/>
          <a:ln/>
        </p:spPr>
        <p:txBody>
          <a:bodyPr wrap="square" lIns="0" tIns="0" rIns="0" bIns="0" rtlCol="0" anchor="ctr"/>
          <a:lstStyle/>
          <a:p>
            <a:pPr marL="0" indent="0">
              <a:buNone/>
            </a:pPr>
            <a:r>
              <a:rPr lang="en-US" sz="2200" b="1" dirty="0">
                <a:solidFill>
                  <a:srgbClr val="FDB913"/>
                </a:solidFill>
                <a:latin typeface="Calibri" pitchFamily="34" charset="0"/>
                <a:ea typeface="Calibri" pitchFamily="34" charset="-122"/>
                <a:cs typeface="Calibri" pitchFamily="34" charset="-120"/>
              </a:rPr>
              <a:t>Funding: </a:t>
            </a:r>
            <a:r>
              <a:rPr lang="en-US" sz="2200" dirty="0">
                <a:solidFill>
                  <a:srgbClr val="FFFFFF"/>
                </a:solidFill>
                <a:latin typeface="Calibri" pitchFamily="34" charset="0"/>
                <a:ea typeface="Calibri" pitchFamily="34" charset="-122"/>
                <a:cs typeface="Calibri" pitchFamily="34" charset="-120"/>
              </a:rPr>
              <a:t>NIH Common Fund Data Ecosystem (CFDE) · Award U54OD036472 · SPARC, UAB</a:t>
            </a:r>
            <a:endParaRPr lang="en-US" sz="2200" dirty="0"/>
          </a:p>
        </p:txBody>
      </p:sp>
      <p:sp>
        <p:nvSpPr>
          <p:cNvPr id="150" name="Text 144"/>
          <p:cNvSpPr/>
          <p:nvPr/>
        </p:nvSpPr>
        <p:spPr>
          <a:xfrm>
            <a:off x="365760" y="52788312"/>
            <a:ext cx="21031200" cy="731520"/>
          </a:xfrm>
          <a:prstGeom prst="rect">
            <a:avLst/>
          </a:prstGeom>
          <a:noFill/>
          <a:ln/>
        </p:spPr>
        <p:txBody>
          <a:bodyPr wrap="square" lIns="0" tIns="0" rIns="0" bIns="0" rtlCol="0" anchor="ctr"/>
          <a:lstStyle/>
          <a:p>
            <a:pPr marL="0" indent="0">
              <a:buNone/>
            </a:pPr>
            <a:r>
              <a:rPr lang="en-US" sz="2200" b="1" dirty="0">
                <a:solidFill>
                  <a:srgbClr val="FDB913"/>
                </a:solidFill>
                <a:latin typeface="Calibri" pitchFamily="34" charset="0"/>
                <a:ea typeface="Calibri" pitchFamily="34" charset="-122"/>
                <a:cs typeface="Calibri" pitchFamily="34" charset="-120"/>
              </a:rPr>
              <a:t>Data: </a:t>
            </a:r>
            <a:r>
              <a:rPr lang="en-US" sz="2200" dirty="0">
                <a:solidFill>
                  <a:srgbClr val="FFFFFF"/>
                </a:solidFill>
                <a:latin typeface="Calibri" pitchFamily="34" charset="0"/>
                <a:ea typeface="Calibri" pitchFamily="34" charset="-122"/>
                <a:cs typeface="Calibri" pitchFamily="34" charset="-120"/>
              </a:rPr>
              <a:t>TCIA Lung1 (NSCLC-Radiomics) · DOI: 10.7937/K9/TCIA.2015.PF0M9REI</a:t>
            </a:r>
            <a:endParaRPr lang="en-US" sz="2200" dirty="0"/>
          </a:p>
        </p:txBody>
      </p:sp>
      <p:sp>
        <p:nvSpPr>
          <p:cNvPr id="151" name="Text 145"/>
          <p:cNvSpPr/>
          <p:nvPr/>
        </p:nvSpPr>
        <p:spPr>
          <a:xfrm>
            <a:off x="365760" y="53592984"/>
            <a:ext cx="21031200" cy="731520"/>
          </a:xfrm>
          <a:prstGeom prst="rect">
            <a:avLst/>
          </a:prstGeom>
          <a:noFill/>
          <a:ln/>
        </p:spPr>
        <p:txBody>
          <a:bodyPr wrap="square" lIns="0" tIns="0" rIns="0" bIns="0" rtlCol="0" anchor="ctr"/>
          <a:lstStyle/>
          <a:p>
            <a:pPr marL="0" indent="0">
              <a:buNone/>
            </a:pPr>
            <a:r>
              <a:rPr lang="en-US" sz="2200" b="1" dirty="0">
                <a:solidFill>
                  <a:srgbClr val="FDB913"/>
                </a:solidFill>
                <a:latin typeface="Calibri" pitchFamily="34" charset="0"/>
                <a:ea typeface="Calibri" pitchFamily="34" charset="-122"/>
                <a:cs typeface="Calibri" pitchFamily="34" charset="-120"/>
              </a:rPr>
              <a:t>Code: </a:t>
            </a:r>
            <a:r>
              <a:rPr lang="en-US" sz="2200" dirty="0">
                <a:solidFill>
                  <a:srgbClr val="FFFFFF"/>
                </a:solidFill>
                <a:latin typeface="Calibri" pitchFamily="34" charset="0"/>
                <a:ea typeface="Calibri" pitchFamily="34" charset="-122"/>
                <a:cs typeface="Calibri" pitchFamily="34" charset="-120"/>
              </a:rPr>
              <a:t>github.com/aimed-lab/MLPA_paper   *jakechen@uab.edu</a:t>
            </a:r>
            <a:endParaRPr lang="en-US" sz="2200" dirty="0"/>
          </a:p>
        </p:txBody>
      </p:sp>
      <p:sp>
        <p:nvSpPr>
          <p:cNvPr id="152" name="Shape 146"/>
          <p:cNvSpPr/>
          <p:nvPr/>
        </p:nvSpPr>
        <p:spPr>
          <a:xfrm>
            <a:off x="21945600" y="51983640"/>
            <a:ext cx="2560320" cy="2468880"/>
          </a:xfrm>
          <a:prstGeom prst="rect">
            <a:avLst/>
          </a:prstGeom>
          <a:solidFill>
            <a:srgbClr val="FFFFFF"/>
          </a:solidFill>
          <a:ln w="25400">
            <a:solidFill>
              <a:srgbClr val="FDB913"/>
            </a:solidFill>
            <a:prstDash val="solid"/>
          </a:ln>
        </p:spPr>
        <p:txBody>
          <a:bodyPr/>
          <a:lstStyle/>
          <a:p>
            <a:endParaRPr lang="en-US"/>
          </a:p>
        </p:txBody>
      </p:sp>
      <p:sp>
        <p:nvSpPr>
          <p:cNvPr id="153" name="Text 147"/>
          <p:cNvSpPr/>
          <p:nvPr/>
        </p:nvSpPr>
        <p:spPr>
          <a:xfrm>
            <a:off x="21945600" y="52093368"/>
            <a:ext cx="2560320" cy="594360"/>
          </a:xfrm>
          <a:prstGeom prst="rect">
            <a:avLst/>
          </a:prstGeom>
          <a:noFill/>
          <a:ln/>
        </p:spPr>
        <p:txBody>
          <a:bodyPr wrap="square" lIns="0" tIns="0" rIns="0" bIns="0" rtlCol="0" anchor="ctr"/>
          <a:lstStyle/>
          <a:p>
            <a:pPr marL="0" indent="0" algn="ctr">
              <a:buNone/>
            </a:pPr>
            <a:r>
              <a:rPr lang="en-US" sz="2800" b="1" dirty="0">
                <a:solidFill>
                  <a:srgbClr val="1A5632"/>
                </a:solidFill>
                <a:latin typeface="Calibri" pitchFamily="34" charset="0"/>
                <a:ea typeface="Calibri" pitchFamily="34" charset="-122"/>
                <a:cs typeface="Calibri" pitchFamily="34" charset="-120"/>
              </a:rPr>
              <a:t>CODE</a:t>
            </a:r>
            <a:endParaRPr lang="en-US" sz="2800" dirty="0"/>
          </a:p>
        </p:txBody>
      </p:sp>
      <p:sp>
        <p:nvSpPr>
          <p:cNvPr id="154" name="Text 148"/>
          <p:cNvSpPr/>
          <p:nvPr/>
        </p:nvSpPr>
        <p:spPr>
          <a:xfrm>
            <a:off x="21945600" y="52696872"/>
            <a:ext cx="2560320" cy="502920"/>
          </a:xfrm>
          <a:prstGeom prst="rect">
            <a:avLst/>
          </a:prstGeom>
          <a:noFill/>
          <a:ln/>
        </p:spPr>
        <p:txBody>
          <a:bodyPr wrap="square" lIns="0" tIns="0" rIns="0" bIns="0" rtlCol="0" anchor="ctr"/>
          <a:lstStyle/>
          <a:p>
            <a:pPr marL="0" indent="0" algn="ctr">
              <a:buNone/>
            </a:pPr>
            <a:r>
              <a:rPr lang="en-US" sz="2000" dirty="0">
                <a:solidFill>
                  <a:srgbClr val="333333"/>
                </a:solidFill>
                <a:latin typeface="Calibri" pitchFamily="34" charset="0"/>
                <a:ea typeface="Calibri" pitchFamily="34" charset="-122"/>
                <a:cs typeface="Calibri" pitchFamily="34" charset="-120"/>
              </a:rPr>
              <a:t>GitHub</a:t>
            </a:r>
            <a:endParaRPr lang="en-US" sz="2000" dirty="0"/>
          </a:p>
        </p:txBody>
      </p:sp>
      <p:sp>
        <p:nvSpPr>
          <p:cNvPr id="155" name="Shape 149"/>
          <p:cNvSpPr/>
          <p:nvPr/>
        </p:nvSpPr>
        <p:spPr>
          <a:xfrm>
            <a:off x="22402800" y="53245512"/>
            <a:ext cx="1645920" cy="1005840"/>
          </a:xfrm>
          <a:prstGeom prst="rect">
            <a:avLst/>
          </a:prstGeom>
          <a:solidFill>
            <a:srgbClr val="DDDDDD"/>
          </a:solidFill>
          <a:ln w="6350">
            <a:solidFill>
              <a:srgbClr val="AAAAAA"/>
            </a:solidFill>
            <a:prstDash val="solid"/>
          </a:ln>
        </p:spPr>
        <p:txBody>
          <a:bodyPr/>
          <a:lstStyle/>
          <a:p>
            <a:endParaRPr lang="en-US"/>
          </a:p>
        </p:txBody>
      </p:sp>
      <p:pic>
        <p:nvPicPr>
          <p:cNvPr id="156" name="QR_GitHub"/>
          <p:cNvPicPr>
            <a:picLocks noChangeAspect="1"/>
          </p:cNvPicPr>
          <p:nvPr/>
        </p:nvPicPr>
        <p:blipFill>
          <a:blip r:embed="rId5"/>
          <a:stretch>
            <a:fillRect/>
          </a:stretch>
        </p:blipFill>
        <p:spPr>
          <a:xfrm>
            <a:off x="22402800" y="53245512"/>
            <a:ext cx="1005840" cy="1005840"/>
          </a:xfrm>
          <a:prstGeom prst="rect">
            <a:avLst/>
          </a:prstGeom>
        </p:spPr>
      </p:pic>
      <p:sp>
        <p:nvSpPr>
          <p:cNvPr id="157" name="Text 151"/>
          <p:cNvSpPr/>
          <p:nvPr/>
        </p:nvSpPr>
        <p:spPr>
          <a:xfrm>
            <a:off x="21899880" y="54287928"/>
            <a:ext cx="2651760" cy="384048"/>
          </a:xfrm>
          <a:prstGeom prst="rect">
            <a:avLst/>
          </a:prstGeom>
          <a:noFill/>
          <a:ln/>
        </p:spPr>
        <p:txBody>
          <a:bodyPr wrap="square" lIns="0" tIns="0" rIns="0" bIns="0" rtlCol="0" anchor="ctr"/>
          <a:lstStyle/>
          <a:p>
            <a:pPr marL="0" indent="0" algn="ctr">
              <a:buNone/>
            </a:pPr>
            <a:r>
              <a:rPr lang="en-US" sz="1300" dirty="0">
                <a:solidFill>
                  <a:srgbClr val="FFFFFF"/>
                </a:solidFill>
                <a:latin typeface="Calibri" pitchFamily="34" charset="0"/>
                <a:ea typeface="Calibri" pitchFamily="34" charset="-122"/>
                <a:cs typeface="Calibri" pitchFamily="34" charset="-120"/>
              </a:rPr>
              <a:t>aimed-lab/MLPA_paper</a:t>
            </a:r>
            <a:endParaRPr lang="en-US" sz="1300" dirty="0"/>
          </a:p>
        </p:txBody>
      </p:sp>
      <p:sp>
        <p:nvSpPr>
          <p:cNvPr id="158" name="Shape 152"/>
          <p:cNvSpPr/>
          <p:nvPr/>
        </p:nvSpPr>
        <p:spPr>
          <a:xfrm>
            <a:off x="24871680" y="51983640"/>
            <a:ext cx="2560320" cy="2468880"/>
          </a:xfrm>
          <a:prstGeom prst="rect">
            <a:avLst/>
          </a:prstGeom>
          <a:solidFill>
            <a:srgbClr val="FFFFFF"/>
          </a:solidFill>
          <a:ln w="25400">
            <a:solidFill>
              <a:srgbClr val="FDB913"/>
            </a:solidFill>
            <a:prstDash val="solid"/>
          </a:ln>
        </p:spPr>
        <p:txBody>
          <a:bodyPr/>
          <a:lstStyle/>
          <a:p>
            <a:endParaRPr lang="en-US"/>
          </a:p>
        </p:txBody>
      </p:sp>
      <p:sp>
        <p:nvSpPr>
          <p:cNvPr id="159" name="Text 153"/>
          <p:cNvSpPr/>
          <p:nvPr/>
        </p:nvSpPr>
        <p:spPr>
          <a:xfrm>
            <a:off x="24871680" y="52093368"/>
            <a:ext cx="2560320" cy="594360"/>
          </a:xfrm>
          <a:prstGeom prst="rect">
            <a:avLst/>
          </a:prstGeom>
          <a:noFill/>
          <a:ln/>
        </p:spPr>
        <p:txBody>
          <a:bodyPr wrap="square" lIns="0" tIns="0" rIns="0" bIns="0" rtlCol="0" anchor="ctr"/>
          <a:lstStyle/>
          <a:p>
            <a:pPr marL="0" indent="0" algn="ctr">
              <a:buNone/>
            </a:pPr>
            <a:r>
              <a:rPr lang="en-US" sz="2800" b="1" dirty="0">
                <a:solidFill>
                  <a:srgbClr val="1A5632"/>
                </a:solidFill>
                <a:latin typeface="Calibri" pitchFamily="34" charset="0"/>
                <a:ea typeface="Calibri" pitchFamily="34" charset="-122"/>
                <a:cs typeface="Calibri" pitchFamily="34" charset="-120"/>
              </a:rPr>
              <a:t>DATA</a:t>
            </a:r>
            <a:endParaRPr lang="en-US" sz="2800" dirty="0"/>
          </a:p>
        </p:txBody>
      </p:sp>
      <p:sp>
        <p:nvSpPr>
          <p:cNvPr id="160" name="Text 154"/>
          <p:cNvSpPr/>
          <p:nvPr/>
        </p:nvSpPr>
        <p:spPr>
          <a:xfrm>
            <a:off x="24871680" y="52696872"/>
            <a:ext cx="2560320" cy="502920"/>
          </a:xfrm>
          <a:prstGeom prst="rect">
            <a:avLst/>
          </a:prstGeom>
          <a:noFill/>
          <a:ln/>
        </p:spPr>
        <p:txBody>
          <a:bodyPr wrap="square" lIns="0" tIns="0" rIns="0" bIns="0" rtlCol="0" anchor="ctr"/>
          <a:lstStyle/>
          <a:p>
            <a:pPr marL="0" indent="0" algn="ctr">
              <a:buNone/>
            </a:pPr>
            <a:r>
              <a:rPr lang="en-US" sz="2000" dirty="0">
                <a:solidFill>
                  <a:srgbClr val="333333"/>
                </a:solidFill>
                <a:latin typeface="Calibri" pitchFamily="34" charset="0"/>
                <a:ea typeface="Calibri" pitchFamily="34" charset="-122"/>
                <a:cs typeface="Calibri" pitchFamily="34" charset="-120"/>
              </a:rPr>
              <a:t>Zenodo</a:t>
            </a:r>
            <a:endParaRPr lang="en-US" sz="2000" dirty="0"/>
          </a:p>
        </p:txBody>
      </p:sp>
      <p:sp>
        <p:nvSpPr>
          <p:cNvPr id="161" name="Shape 155"/>
          <p:cNvSpPr/>
          <p:nvPr/>
        </p:nvSpPr>
        <p:spPr>
          <a:xfrm>
            <a:off x="25328880" y="53245512"/>
            <a:ext cx="1645920" cy="1005840"/>
          </a:xfrm>
          <a:prstGeom prst="rect">
            <a:avLst/>
          </a:prstGeom>
          <a:solidFill>
            <a:srgbClr val="DDDDDD"/>
          </a:solidFill>
          <a:ln w="6350">
            <a:solidFill>
              <a:srgbClr val="AAAAAA"/>
            </a:solidFill>
            <a:prstDash val="solid"/>
          </a:ln>
        </p:spPr>
        <p:txBody>
          <a:bodyPr/>
          <a:lstStyle/>
          <a:p>
            <a:endParaRPr lang="en-US"/>
          </a:p>
        </p:txBody>
      </p:sp>
      <p:pic>
        <p:nvPicPr>
          <p:cNvPr id="162" name="QR_TCIA"/>
          <p:cNvPicPr>
            <a:picLocks noChangeAspect="1"/>
          </p:cNvPicPr>
          <p:nvPr/>
        </p:nvPicPr>
        <p:blipFill>
          <a:blip r:embed="rId6"/>
          <a:stretch>
            <a:fillRect/>
          </a:stretch>
        </p:blipFill>
        <p:spPr>
          <a:xfrm>
            <a:off x="25328880" y="53245512"/>
            <a:ext cx="1005840" cy="1005840"/>
          </a:xfrm>
          <a:prstGeom prst="rect">
            <a:avLst/>
          </a:prstGeom>
        </p:spPr>
      </p:pic>
      <p:sp>
        <p:nvSpPr>
          <p:cNvPr id="163" name="Text 157"/>
          <p:cNvSpPr/>
          <p:nvPr/>
        </p:nvSpPr>
        <p:spPr>
          <a:xfrm>
            <a:off x="24825960" y="54287928"/>
            <a:ext cx="2651760" cy="384048"/>
          </a:xfrm>
          <a:prstGeom prst="rect">
            <a:avLst/>
          </a:prstGeom>
          <a:noFill/>
          <a:ln/>
        </p:spPr>
        <p:txBody>
          <a:bodyPr wrap="square" lIns="0" tIns="0" rIns="0" bIns="0" rtlCol="0" anchor="ctr"/>
          <a:lstStyle/>
          <a:p>
            <a:pPr marL="0" indent="0" algn="ctr">
              <a:buNone/>
            </a:pPr>
            <a:r>
              <a:rPr lang="en-US" sz="1300" dirty="0">
                <a:solidFill>
                  <a:srgbClr val="FFFFFF"/>
                </a:solidFill>
                <a:latin typeface="Calibri" pitchFamily="34" charset="0"/>
                <a:ea typeface="Calibri" pitchFamily="34" charset="-122"/>
                <a:cs typeface="Calibri" pitchFamily="34" charset="-120"/>
              </a:rPr>
              <a:t>zenodo.org (link pending)</a:t>
            </a:r>
            <a:endParaRPr lang="en-US" sz="1300" dirty="0"/>
          </a:p>
        </p:txBody>
      </p:sp>
      <p:pic>
        <p:nvPicPr>
          <p:cNvPr id="164" name="Image 1" descr="preencoded.png"/>
          <p:cNvPicPr>
            <a:picLocks noChangeAspect="1"/>
          </p:cNvPicPr>
          <p:nvPr/>
        </p:nvPicPr>
        <p:blipFill>
          <a:blip r:embed="rId3"/>
          <a:stretch>
            <a:fillRect/>
          </a:stretch>
        </p:blipFill>
        <p:spPr>
          <a:xfrm>
            <a:off x="31455360" y="52257960"/>
            <a:ext cx="4754880" cy="946009"/>
          </a:xfrm>
          <a:prstGeom prst="rect">
            <a:avLst/>
          </a:prstGeom>
        </p:spPr>
      </p:pic>
      <p:pic>
        <p:nvPicPr>
          <p:cNvPr id="166" name="Picture 165" descr="fusion_arch.png"/>
          <p:cNvPicPr>
            <a:picLocks noChangeAspect="1"/>
          </p:cNvPicPr>
          <p:nvPr/>
        </p:nvPicPr>
        <p:blipFill>
          <a:blip r:embed="rId7"/>
          <a:stretch>
            <a:fillRect/>
          </a:stretch>
        </p:blipFill>
        <p:spPr>
          <a:xfrm>
            <a:off x="24697944" y="15636240"/>
            <a:ext cx="11256264" cy="6493998"/>
          </a:xfrm>
          <a:prstGeom prst="rect">
            <a:avLst/>
          </a:prstGeom>
        </p:spPr>
      </p:pic>
      <p:pic>
        <p:nvPicPr>
          <p:cNvPr id="167" name="Picture 166" descr="ca_schematic_1pt.png"/>
          <p:cNvPicPr>
            <a:picLocks noChangeAspect="1"/>
          </p:cNvPicPr>
          <p:nvPr/>
        </p:nvPicPr>
        <p:blipFill>
          <a:blip r:embed="rId8"/>
          <a:stretch>
            <a:fillRect/>
          </a:stretch>
        </p:blipFill>
        <p:spPr>
          <a:xfrm>
            <a:off x="24697944" y="22311360"/>
            <a:ext cx="11256264" cy="3991379"/>
          </a:xfrm>
          <a:prstGeom prst="rect">
            <a:avLst/>
          </a:prstGeom>
        </p:spPr>
      </p:pic>
      <p:pic>
        <p:nvPicPr>
          <p:cNvPr id="168" name="Picture 167" descr="model_comparison_ci.png"/>
          <p:cNvPicPr>
            <a:picLocks noChangeAspect="1"/>
          </p:cNvPicPr>
          <p:nvPr/>
        </p:nvPicPr>
        <p:blipFill>
          <a:blip r:embed="rId9"/>
          <a:stretch>
            <a:fillRect/>
          </a:stretch>
        </p:blipFill>
        <p:spPr>
          <a:xfrm>
            <a:off x="968986" y="23765256"/>
            <a:ext cx="10561874" cy="7654778"/>
          </a:xfrm>
          <a:prstGeom prst="rect">
            <a:avLst/>
          </a:prstGeom>
        </p:spPr>
      </p:pic>
      <p:pic>
        <p:nvPicPr>
          <p:cNvPr id="169" name="Picture 168" descr="image2.png"/>
          <p:cNvPicPr>
            <a:picLocks noChangeAspect="1"/>
          </p:cNvPicPr>
          <p:nvPr/>
        </p:nvPicPr>
        <p:blipFill>
          <a:blip r:embed="rId10"/>
          <a:stretch>
            <a:fillRect/>
          </a:stretch>
        </p:blipFill>
        <p:spPr>
          <a:xfrm>
            <a:off x="12664440" y="18982944"/>
            <a:ext cx="11256264" cy="3961747"/>
          </a:xfrm>
          <a:prstGeom prst="rect">
            <a:avLst/>
          </a:prstGeom>
        </p:spPr>
      </p:pic>
      <p:pic>
        <p:nvPicPr>
          <p:cNvPr id="170" name="Picture 169" descr="ct_case_study.png"/>
          <p:cNvPicPr>
            <a:picLocks noChangeAspect="1"/>
          </p:cNvPicPr>
          <p:nvPr/>
        </p:nvPicPr>
        <p:blipFill>
          <a:blip r:embed="rId11"/>
          <a:stretch>
            <a:fillRect/>
          </a:stretch>
        </p:blipFill>
        <p:spPr>
          <a:xfrm>
            <a:off x="12664440" y="23216616"/>
            <a:ext cx="11256264" cy="6874754"/>
          </a:xfrm>
          <a:prstGeom prst="rect">
            <a:avLst/>
          </a:prstGeom>
        </p:spPr>
      </p:pic>
      <p:sp>
        <p:nvSpPr>
          <p:cNvPr id="171" name="Rectangle 170"/>
          <p:cNvSpPr/>
          <p:nvPr/>
        </p:nvSpPr>
        <p:spPr>
          <a:xfrm>
            <a:off x="12664440" y="36027360"/>
            <a:ext cx="3294888" cy="1280160"/>
          </a:xfrm>
          <a:prstGeom prst="rect">
            <a:avLst/>
          </a:prstGeom>
          <a:solidFill>
            <a:srgbClr val="1A5632"/>
          </a:solidFill>
          <a:ln>
            <a:solidFill>
              <a:srgbClr val="1A5632"/>
            </a:solid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sz="1300" b="1">
                <a:solidFill>
                  <a:srgbClr val="FFFFFF"/>
                </a:solidFill>
              </a:rPr>
              <a:t>Train</a:t>
            </a:r>
          </a:p>
          <a:p>
            <a:pPr algn="ctr"/>
            <a:r>
              <a:rPr sz="1600" b="1">
                <a:solidFill>
                  <a:srgbClr val="FFFFFF"/>
                </a:solidFill>
              </a:rPr>
              <a:t>n = 260</a:t>
            </a:r>
          </a:p>
          <a:p>
            <a:pPr algn="ctr"/>
            <a:r>
              <a:rPr sz="1100" b="0">
                <a:solidFill>
                  <a:srgbClr val="FFFFFF"/>
                </a:solidFill>
              </a:rPr>
              <a:t>10-fold CV</a:t>
            </a:r>
          </a:p>
        </p:txBody>
      </p:sp>
      <p:sp>
        <p:nvSpPr>
          <p:cNvPr id="172" name="Rectangle 171"/>
          <p:cNvSpPr/>
          <p:nvPr/>
        </p:nvSpPr>
        <p:spPr>
          <a:xfrm>
            <a:off x="16645128" y="36027360"/>
            <a:ext cx="3294888" cy="1280160"/>
          </a:xfrm>
          <a:prstGeom prst="rect">
            <a:avLst/>
          </a:prstGeom>
          <a:solidFill>
            <a:srgbClr val="2D7D46"/>
          </a:solidFill>
          <a:ln>
            <a:solidFill>
              <a:srgbClr val="2D7D46"/>
            </a:solid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sz="1300" b="1">
                <a:solidFill>
                  <a:srgbClr val="FFFFFF"/>
                </a:solidFill>
              </a:rPr>
              <a:t>Hyper-tune</a:t>
            </a:r>
          </a:p>
          <a:p>
            <a:pPr algn="ctr"/>
            <a:r>
              <a:rPr sz="1200" b="0">
                <a:solidFill>
                  <a:srgbClr val="FFFFFF"/>
                </a:solidFill>
              </a:rPr>
              <a:t>on CV folds</a:t>
            </a:r>
          </a:p>
        </p:txBody>
      </p:sp>
      <p:sp>
        <p:nvSpPr>
          <p:cNvPr id="173" name="Rectangle 172"/>
          <p:cNvSpPr/>
          <p:nvPr/>
        </p:nvSpPr>
        <p:spPr>
          <a:xfrm>
            <a:off x="20625816" y="36027360"/>
            <a:ext cx="3294888" cy="1280160"/>
          </a:xfrm>
          <a:prstGeom prst="rect">
            <a:avLst/>
          </a:prstGeom>
          <a:solidFill>
            <a:srgbClr val="1E6B5A"/>
          </a:solidFill>
          <a:ln>
            <a:solidFill>
              <a:srgbClr val="1E6B5A"/>
            </a:solid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sz="1300" b="1">
                <a:solidFill>
                  <a:srgbClr val="FFFFFF"/>
                </a:solidFill>
              </a:rPr>
              <a:t>Locked Test</a:t>
            </a:r>
          </a:p>
          <a:p>
            <a:pPr algn="ctr"/>
            <a:r>
              <a:rPr sz="1600" b="1">
                <a:solidFill>
                  <a:srgbClr val="FFFFFF"/>
                </a:solidFill>
              </a:rPr>
              <a:t>n = 130</a:t>
            </a:r>
          </a:p>
          <a:p>
            <a:pPr algn="ctr"/>
            <a:r>
              <a:rPr sz="1100" b="0">
                <a:solidFill>
                  <a:srgbClr val="FFFFFF"/>
                </a:solidFill>
              </a:rPr>
              <a:t>Primary result</a:t>
            </a:r>
          </a:p>
        </p:txBody>
      </p:sp>
      <p:sp>
        <p:nvSpPr>
          <p:cNvPr id="174" name="TextBox 173"/>
          <p:cNvSpPr txBox="1"/>
          <p:nvPr/>
        </p:nvSpPr>
        <p:spPr>
          <a:xfrm>
            <a:off x="16050768" y="36530280"/>
            <a:ext cx="502920" cy="274320"/>
          </a:xfrm>
          <a:prstGeom prst="rect">
            <a:avLst/>
          </a:prstGeom>
          <a:noFill/>
        </p:spPr>
        <p:txBody>
          <a:bodyPr wrap="square">
            <a:spAutoFit/>
          </a:bodyPr>
          <a:lstStyle/>
          <a:p>
            <a:pPr algn="ctr"/>
            <a:r>
              <a:rPr sz="2000" b="1">
                <a:solidFill>
                  <a:srgbClr val="1A5632"/>
                </a:solidFill>
              </a:rPr>
              <a:t>→</a:t>
            </a:r>
          </a:p>
        </p:txBody>
      </p:sp>
      <p:sp>
        <p:nvSpPr>
          <p:cNvPr id="175" name="TextBox 174"/>
          <p:cNvSpPr txBox="1"/>
          <p:nvPr/>
        </p:nvSpPr>
        <p:spPr>
          <a:xfrm>
            <a:off x="20031456" y="36530280"/>
            <a:ext cx="502920" cy="274320"/>
          </a:xfrm>
          <a:prstGeom prst="rect">
            <a:avLst/>
          </a:prstGeom>
          <a:noFill/>
        </p:spPr>
        <p:txBody>
          <a:bodyPr wrap="square">
            <a:spAutoFit/>
          </a:bodyPr>
          <a:lstStyle/>
          <a:p>
            <a:pPr algn="ctr"/>
            <a:r>
              <a:rPr sz="2000" b="1">
                <a:solidFill>
                  <a:srgbClr val="1A5632"/>
                </a:solidFill>
              </a:rPr>
              <a: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1153</Words>
  <Application>Microsoft Macintosh PowerPoint</Application>
  <PresentationFormat>Custom</PresentationFormat>
  <Paragraphs>139</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Nguyen, Huu Phong</cp:lastModifiedBy>
  <cp:revision>3</cp:revision>
  <dcterms:created xsi:type="dcterms:W3CDTF">2026-05-03T20:47:07Z</dcterms:created>
  <dcterms:modified xsi:type="dcterms:W3CDTF">2026-05-04T09:49:11Z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e7542bc-63e5-412b-b0a0-d9586028a7d0_Enabled">
    <vt:lpwstr>true</vt:lpwstr>
  </property>
  <property fmtid="{D5CDD505-2E9C-101B-9397-08002B2CF9AE}" pid="3" name="MSIP_Label_ae7542bc-63e5-412b-b0a0-d9586028a7d0_SetDate">
    <vt:lpwstr>2026-05-03T20:52:18Z</vt:lpwstr>
  </property>
  <property fmtid="{D5CDD505-2E9C-101B-9397-08002B2CF9AE}" pid="4" name="MSIP_Label_ae7542bc-63e5-412b-b0a0-d9586028a7d0_Method">
    <vt:lpwstr>Standard</vt:lpwstr>
  </property>
  <property fmtid="{D5CDD505-2E9C-101B-9397-08002B2CF9AE}" pid="5" name="MSIP_Label_ae7542bc-63e5-412b-b0a0-d9586028a7d0_Name">
    <vt:lpwstr>Sensitive</vt:lpwstr>
  </property>
  <property fmtid="{D5CDD505-2E9C-101B-9397-08002B2CF9AE}" pid="6" name="MSIP_Label_ae7542bc-63e5-412b-b0a0-d9586028a7d0_SiteId">
    <vt:lpwstr>d8999fe4-76af-40b3-b435-1d8977abc08c</vt:lpwstr>
  </property>
  <property fmtid="{D5CDD505-2E9C-101B-9397-08002B2CF9AE}" pid="7" name="MSIP_Label_ae7542bc-63e5-412b-b0a0-d9586028a7d0_ActionId">
    <vt:lpwstr>2092a7f7-aa08-4bb6-b92a-3f689137eed8</vt:lpwstr>
  </property>
  <property fmtid="{D5CDD505-2E9C-101B-9397-08002B2CF9AE}" pid="8" name="MSIP_Label_ae7542bc-63e5-412b-b0a0-d9586028a7d0_ContentBits">
    <vt:lpwstr>0</vt:lpwstr>
  </property>
  <property fmtid="{D5CDD505-2E9C-101B-9397-08002B2CF9AE}" pid="9" name="MSIP_Label_ae7542bc-63e5-412b-b0a0-d9586028a7d0_Tag">
    <vt:lpwstr>50, 3, 0, 1</vt:lpwstr>
  </property>
</Properties>
</file>